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81" r:id="rId2"/>
  </p:sldMasterIdLst>
  <p:notesMasterIdLst>
    <p:notesMasterId r:id="rId57"/>
  </p:notesMasterIdLst>
  <p:handoutMasterIdLst>
    <p:handoutMasterId r:id="rId58"/>
  </p:handoutMasterIdLst>
  <p:sldIdLst>
    <p:sldId id="256" r:id="rId3"/>
    <p:sldId id="658" r:id="rId4"/>
    <p:sldId id="373" r:id="rId5"/>
    <p:sldId id="770" r:id="rId6"/>
    <p:sldId id="791" r:id="rId7"/>
    <p:sldId id="711" r:id="rId8"/>
    <p:sldId id="712" r:id="rId9"/>
    <p:sldId id="721" r:id="rId10"/>
    <p:sldId id="722" r:id="rId11"/>
    <p:sldId id="725" r:id="rId12"/>
    <p:sldId id="745" r:id="rId13"/>
    <p:sldId id="775" r:id="rId14"/>
    <p:sldId id="735" r:id="rId15"/>
    <p:sldId id="776" r:id="rId16"/>
    <p:sldId id="750" r:id="rId17"/>
    <p:sldId id="778" r:id="rId18"/>
    <p:sldId id="820" r:id="rId19"/>
    <p:sldId id="760" r:id="rId20"/>
    <p:sldId id="777" r:id="rId21"/>
    <p:sldId id="771" r:id="rId22"/>
    <p:sldId id="403" r:id="rId23"/>
    <p:sldId id="817" r:id="rId24"/>
    <p:sldId id="430" r:id="rId25"/>
    <p:sldId id="686" r:id="rId26"/>
    <p:sldId id="689" r:id="rId27"/>
    <p:sldId id="692" r:id="rId28"/>
    <p:sldId id="801" r:id="rId29"/>
    <p:sldId id="826" r:id="rId30"/>
    <p:sldId id="683" r:id="rId31"/>
    <p:sldId id="802" r:id="rId32"/>
    <p:sldId id="803" r:id="rId33"/>
    <p:sldId id="804" r:id="rId34"/>
    <p:sldId id="815" r:id="rId35"/>
    <p:sldId id="805" r:id="rId36"/>
    <p:sldId id="806" r:id="rId37"/>
    <p:sldId id="807" r:id="rId38"/>
    <p:sldId id="808" r:id="rId39"/>
    <p:sldId id="809" r:id="rId40"/>
    <p:sldId id="684" r:id="rId41"/>
    <p:sldId id="685" r:id="rId42"/>
    <p:sldId id="665" r:id="rId43"/>
    <p:sldId id="474" r:id="rId44"/>
    <p:sldId id="478" r:id="rId45"/>
    <p:sldId id="485" r:id="rId46"/>
    <p:sldId id="795" r:id="rId47"/>
    <p:sldId id="827" r:id="rId48"/>
    <p:sldId id="577" r:id="rId49"/>
    <p:sldId id="679" r:id="rId50"/>
    <p:sldId id="656" r:id="rId51"/>
    <p:sldId id="828" r:id="rId52"/>
    <p:sldId id="637" r:id="rId53"/>
    <p:sldId id="825" r:id="rId54"/>
    <p:sldId id="829" r:id="rId55"/>
    <p:sldId id="830" r:id="rId56"/>
  </p:sldIdLst>
  <p:sldSz cx="9144000" cy="6858000" type="screen4x3"/>
  <p:notesSz cx="6797675" cy="9926638"/>
  <p:defaultTextStyle>
    <a:defPPr>
      <a:defRPr lang="en-I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A5E487F-850B-4E39-AD67-4293688ADBB1}">
          <p14:sldIdLst>
            <p14:sldId id="256"/>
            <p14:sldId id="658"/>
            <p14:sldId id="373"/>
            <p14:sldId id="770"/>
            <p14:sldId id="791"/>
            <p14:sldId id="711"/>
            <p14:sldId id="712"/>
            <p14:sldId id="721"/>
            <p14:sldId id="722"/>
          </p14:sldIdLst>
        </p14:section>
        <p14:section name="Untitled Section" id="{A9940299-2EA8-47AF-B44D-AC465108EF06}">
          <p14:sldIdLst>
            <p14:sldId id="725"/>
            <p14:sldId id="745"/>
            <p14:sldId id="775"/>
            <p14:sldId id="735"/>
            <p14:sldId id="776"/>
            <p14:sldId id="750"/>
            <p14:sldId id="778"/>
            <p14:sldId id="820"/>
            <p14:sldId id="760"/>
            <p14:sldId id="777"/>
            <p14:sldId id="771"/>
            <p14:sldId id="403"/>
            <p14:sldId id="817"/>
            <p14:sldId id="430"/>
            <p14:sldId id="686"/>
            <p14:sldId id="689"/>
            <p14:sldId id="692"/>
            <p14:sldId id="801"/>
            <p14:sldId id="826"/>
            <p14:sldId id="683"/>
            <p14:sldId id="802"/>
            <p14:sldId id="803"/>
            <p14:sldId id="804"/>
            <p14:sldId id="815"/>
            <p14:sldId id="805"/>
            <p14:sldId id="806"/>
            <p14:sldId id="807"/>
            <p14:sldId id="808"/>
            <p14:sldId id="809"/>
            <p14:sldId id="684"/>
            <p14:sldId id="685"/>
            <p14:sldId id="665"/>
            <p14:sldId id="474"/>
            <p14:sldId id="478"/>
            <p14:sldId id="485"/>
            <p14:sldId id="795"/>
            <p14:sldId id="827"/>
            <p14:sldId id="577"/>
            <p14:sldId id="679"/>
            <p14:sldId id="656"/>
            <p14:sldId id="828"/>
            <p14:sldId id="637"/>
          </p14:sldIdLst>
        </p14:section>
        <p14:section name="Untitled Section" id="{6AB9A663-416D-41EC-8C12-3FCD910F597F}">
          <p14:sldIdLst>
            <p14:sldId id="825"/>
            <p14:sldId id="829"/>
            <p14:sldId id="8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ozado" initials="D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E9700"/>
    <a:srgbClr val="99CC00"/>
    <a:srgbClr val="0000FF"/>
    <a:srgbClr val="FF0066"/>
    <a:srgbClr val="009900"/>
    <a:srgbClr val="00B85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6" autoAdjust="0"/>
    <p:restoredTop sz="72093" autoAdjust="0"/>
  </p:normalViewPr>
  <p:slideViewPr>
    <p:cSldViewPr>
      <p:cViewPr varScale="1">
        <p:scale>
          <a:sx n="95" d="100"/>
          <a:sy n="95" d="100"/>
        </p:scale>
        <p:origin x="17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4896"/>
    </p:cViewPr>
  </p:sorterViewPr>
  <p:notesViewPr>
    <p:cSldViewPr>
      <p:cViewPr>
        <p:scale>
          <a:sx n="75" d="100"/>
          <a:sy n="75" d="100"/>
        </p:scale>
        <p:origin x="-4158" y="-29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59" tIns="46630" rIns="93259" bIns="46630" numCol="1" anchor="t" anchorCtr="0" compatLnSpc="1">
            <a:prstTxWarp prst="textNoShape">
              <a:avLst/>
            </a:prstTxWarp>
          </a:bodyPr>
          <a:lstStyle>
            <a:lvl1pPr defTabSz="93345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59" tIns="46630" rIns="93259" bIns="46630" numCol="1" anchor="t" anchorCtr="0" compatLnSpc="1">
            <a:prstTxWarp prst="textNoShape">
              <a:avLst/>
            </a:prstTxWarp>
          </a:bodyPr>
          <a:lstStyle>
            <a:lvl1pPr algn="r" defTabSz="93345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343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59" tIns="46630" rIns="93259" bIns="46630" numCol="1" anchor="b" anchorCtr="0" compatLnSpc="1">
            <a:prstTxWarp prst="textNoShape">
              <a:avLst/>
            </a:prstTxWarp>
          </a:bodyPr>
          <a:lstStyle>
            <a:lvl1pPr defTabSz="93345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343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59" tIns="46630" rIns="93259" bIns="46630" numCol="1" anchor="b" anchorCtr="0" compatLnSpc="1">
            <a:prstTxWarp prst="textNoShape">
              <a:avLst/>
            </a:prstTxWarp>
          </a:bodyPr>
          <a:lstStyle>
            <a:lvl1pPr algn="r" defTabSz="93345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CFCB4E4-90FB-4AAC-8FB0-8926273E371A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4066568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59" tIns="46630" rIns="93259" bIns="46630" numCol="1" anchor="t" anchorCtr="0" compatLnSpc="1">
            <a:prstTxWarp prst="textNoShape">
              <a:avLst/>
            </a:prstTxWarp>
          </a:bodyPr>
          <a:lstStyle>
            <a:lvl1pPr defTabSz="93345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59" tIns="46630" rIns="93259" bIns="46630" numCol="1" anchor="t" anchorCtr="0" compatLnSpc="1">
            <a:prstTxWarp prst="textNoShape">
              <a:avLst/>
            </a:prstTxWarp>
          </a:bodyPr>
          <a:lstStyle>
            <a:lvl1pPr algn="r" defTabSz="93345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1003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59" tIns="46630" rIns="93259" bIns="46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altLang="en-US" noProof="0" smtClean="0"/>
              <a:t>Click to edit Master text styles</a:t>
            </a:r>
          </a:p>
          <a:p>
            <a:pPr lvl="1"/>
            <a:r>
              <a:rPr lang="en-IE" altLang="en-US" noProof="0" smtClean="0"/>
              <a:t>Second level</a:t>
            </a:r>
          </a:p>
          <a:p>
            <a:pPr lvl="2"/>
            <a:r>
              <a:rPr lang="en-IE" altLang="en-US" noProof="0" smtClean="0"/>
              <a:t>Third level</a:t>
            </a:r>
          </a:p>
          <a:p>
            <a:pPr lvl="3"/>
            <a:r>
              <a:rPr lang="en-IE" altLang="en-US" noProof="0" smtClean="0"/>
              <a:t>Fourth level</a:t>
            </a:r>
          </a:p>
          <a:p>
            <a:pPr lvl="4"/>
            <a:r>
              <a:rPr lang="en-IE" altLang="en-US" noProof="0" smtClean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59" tIns="46630" rIns="93259" bIns="46630" numCol="1" anchor="b" anchorCtr="0" compatLnSpc="1">
            <a:prstTxWarp prst="textNoShape">
              <a:avLst/>
            </a:prstTxWarp>
          </a:bodyPr>
          <a:lstStyle>
            <a:lvl1pPr defTabSz="93345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59" tIns="46630" rIns="93259" bIns="46630" numCol="1" anchor="b" anchorCtr="0" compatLnSpc="1">
            <a:prstTxWarp prst="textNoShape">
              <a:avLst/>
            </a:prstTxWarp>
          </a:bodyPr>
          <a:lstStyle>
            <a:lvl1pPr algn="r" defTabSz="933450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3E8521F-58EF-4B99-8F74-86AB8E7963E6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971782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.bin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5.bin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28A13BD0-5882-4EE7-99EA-D394D7DF2912}" type="slidenum">
              <a:rPr lang="en-IE" altLang="en-US" smtClean="0">
                <a:latin typeface="Arial" pitchFamily="34" charset="0"/>
              </a:rPr>
              <a:pPr/>
              <a:t>1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69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“income” mixes earnings with capital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E8521F-58EF-4B99-8F74-86AB8E7963E6}" type="slidenum">
              <a:rPr lang="en-IE" altLang="en-US" smtClean="0"/>
              <a:pPr>
                <a:defRPr/>
              </a:pPr>
              <a:t>33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43451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B12D0B96-FFF0-4DDB-8968-B66E95CAB41E}" type="slidenum">
              <a:rPr lang="en-IE" altLang="en-US" smtClean="0">
                <a:latin typeface="Arial" pitchFamily="34" charset="0"/>
              </a:rPr>
              <a:pPr/>
              <a:t>34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72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0BF991D8-EE16-4F41-8A40-E93636C21712}" type="slidenum">
              <a:rPr lang="en-IE" altLang="en-US" smtClean="0">
                <a:latin typeface="Arial" pitchFamily="34" charset="0"/>
              </a:rPr>
              <a:pPr/>
              <a:t>35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094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0025D77B-5606-499F-A18D-4D1EFBF57E98}" type="slidenum">
              <a:rPr lang="en-IE" altLang="en-US" smtClean="0">
                <a:latin typeface="Arial" pitchFamily="34" charset="0"/>
              </a:rPr>
              <a:pPr/>
              <a:t>36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SimSun" pitchFamily="2" charset="-122"/>
              <a:ea typeface="SimSun" pitchFamily="2" charset="-122"/>
              <a:cs typeface="Arial" pitchFamily="34" charset="0"/>
              <a:sym typeface="Symbol" pitchFamily="18" charset="2"/>
            </a:endParaRPr>
          </a:p>
        </p:txBody>
      </p:sp>
      <p:graphicFrame>
        <p:nvGraphicFramePr>
          <p:cNvPr id="117765" name="Object 4"/>
          <p:cNvGraphicFramePr>
            <a:graphicFrameLocks noChangeAspect="1"/>
          </p:cNvGraphicFramePr>
          <p:nvPr/>
        </p:nvGraphicFramePr>
        <p:xfrm>
          <a:off x="5224463" y="4962525"/>
          <a:ext cx="63023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35" name="Equation" r:id="rId4" imgW="469900" imgH="228600" progId="Equation.3">
                  <p:embed/>
                </p:oleObj>
              </mc:Choice>
              <mc:Fallback>
                <p:oleObj name="Equation" r:id="rId4" imgW="469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962525"/>
                        <a:ext cx="63023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745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2D2FE56A-C982-4306-A296-B4A1EF10645D}" type="slidenum">
              <a:rPr lang="en-IE" altLang="en-US" smtClean="0">
                <a:latin typeface="Arial" pitchFamily="34" charset="0"/>
              </a:rPr>
              <a:pPr/>
              <a:t>37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SimSun" pitchFamily="2" charset="-122"/>
              <a:ea typeface="SimSun" pitchFamily="2" charset="-122"/>
              <a:cs typeface="Arial" pitchFamily="34" charset="0"/>
              <a:sym typeface="Symbol" pitchFamily="18" charset="2"/>
            </a:endParaRPr>
          </a:p>
        </p:txBody>
      </p:sp>
      <p:graphicFrame>
        <p:nvGraphicFramePr>
          <p:cNvPr id="118789" name="Object 4"/>
          <p:cNvGraphicFramePr>
            <a:graphicFrameLocks noChangeAspect="1"/>
          </p:cNvGraphicFramePr>
          <p:nvPr/>
        </p:nvGraphicFramePr>
        <p:xfrm>
          <a:off x="5224463" y="4962525"/>
          <a:ext cx="63023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3" name="Equation" r:id="rId4" imgW="469900" imgH="228600" progId="Equation.3">
                  <p:embed/>
                </p:oleObj>
              </mc:Choice>
              <mc:Fallback>
                <p:oleObj name="Equation" r:id="rId4" imgW="469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962525"/>
                        <a:ext cx="63023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2343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82386B89-9790-4C88-8920-9BCAE0563610}" type="slidenum">
              <a:rPr lang="en-IE" altLang="en-US" smtClean="0">
                <a:latin typeface="Arial" pitchFamily="34" charset="0"/>
              </a:rPr>
              <a:pPr/>
              <a:t>38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05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980C62A2-688C-4101-86F3-26A4D13AE8B2}" type="slidenum">
              <a:rPr lang="en-IE" altLang="en-US" smtClean="0">
                <a:latin typeface="Arial" pitchFamily="34" charset="0"/>
              </a:rPr>
              <a:pPr/>
              <a:t>39</a:t>
            </a:fld>
            <a:endParaRPr lang="en-IE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54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606852D7-2B1E-42F5-A301-C3C938DA1E35}" type="slidenum">
              <a:rPr lang="en-IE" altLang="en-US" smtClean="0">
                <a:latin typeface="Arial" pitchFamily="34" charset="0"/>
              </a:rPr>
              <a:pPr/>
              <a:t>42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86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5FF0FDCB-BE33-43E8-A702-A1B07C8F758C}" type="slidenum">
              <a:rPr lang="en-IE" altLang="en-US" smtClean="0">
                <a:latin typeface="Arial" pitchFamily="34" charset="0"/>
              </a:rPr>
              <a:pPr/>
              <a:t>43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62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Basically, any 2 processes that have increased (or decreased) over time will be correlated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E8521F-58EF-4B99-8F74-86AB8E7963E6}" type="slidenum">
              <a:rPr lang="en-IE" altLang="en-US" smtClean="0"/>
              <a:pPr>
                <a:defRPr/>
              </a:pPr>
              <a:t>50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36656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250E40C9-5DF3-4D57-9A66-826EC50D062C}" type="slidenum">
              <a:rPr lang="en-IE" altLang="en-US" smtClean="0">
                <a:latin typeface="Arial" pitchFamily="34" charset="0"/>
              </a:rPr>
              <a:pPr/>
              <a:t>3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812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E8521F-58EF-4B99-8F74-86AB8E7963E6}" type="slidenum">
              <a:rPr lang="en-IE" altLang="en-US" smtClean="0"/>
              <a:pPr>
                <a:defRPr/>
              </a:pPr>
              <a:t>10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289665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A4CEACFD-0492-45A3-B0F8-E7B0F9F17CFD}" type="slidenum">
              <a:rPr lang="en-IE" altLang="en-US" smtClean="0">
                <a:latin typeface="Arial" pitchFamily="34" charset="0"/>
              </a:rPr>
              <a:pPr/>
              <a:t>19</a:t>
            </a:fld>
            <a:endParaRPr lang="en-IE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3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E8521F-58EF-4B99-8F74-86AB8E7963E6}" type="slidenum">
              <a:rPr lang="en-IE" altLang="en-US" smtClean="0"/>
              <a:pPr>
                <a:defRPr/>
              </a:pPr>
              <a:t>21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18279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E8521F-58EF-4B99-8F74-86AB8E7963E6}" type="slidenum">
              <a:rPr lang="en-IE" altLang="en-US" smtClean="0"/>
              <a:pPr>
                <a:defRPr/>
              </a:pPr>
              <a:t>26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095425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DAB3A5D1-E0C4-4888-9E5F-01C8EECF540F}" type="slidenum">
              <a:rPr lang="en-IE" altLang="en-US" smtClean="0">
                <a:latin typeface="Arial" pitchFamily="34" charset="0"/>
              </a:rPr>
              <a:pPr/>
              <a:t>30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92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177F066B-E92F-404A-8956-4F71A84ED503}" type="slidenum">
              <a:rPr lang="en-IE" altLang="en-US" smtClean="0">
                <a:latin typeface="Arial" pitchFamily="34" charset="0"/>
              </a:rPr>
              <a:pPr/>
              <a:t>31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48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fld id="{085A95B4-1D3D-4455-964E-948D800EE322}" type="slidenum">
              <a:rPr lang="en-IE" altLang="en-US" smtClean="0">
                <a:latin typeface="Arial" pitchFamily="34" charset="0"/>
              </a:rPr>
              <a:pPr/>
              <a:t>32</a:t>
            </a:fld>
            <a:endParaRPr lang="en-IE" altLang="en-US" smtClean="0">
              <a:latin typeface="Arial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IE" altLang="en-US" smtClean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IE" altLang="en-US" smtClean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IE" alt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6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6B611-B28E-479D-991E-F04AE936E191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48537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E93F4-1B44-4C9B-9A05-9C7BD07C04C0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75167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FE56A-86F3-4490-8B01-5748C5DD09D0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878708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GB" alt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828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21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9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5BF97-9CEE-49FD-98FC-A016701CA4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3928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401B3-F860-4671-8262-B42F0CF4AF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5177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B6F28-9B88-4CF9-9110-AC20B22381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731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18209-E433-4AD8-9973-479A56D64F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3063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88FB4-8BC4-42EF-9340-D79180EEC7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5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FD8B2-34A1-4697-AE2F-B0969271D22D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643027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2D4BB-2750-44F6-9A81-FF392C2134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655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B8FF0-E5D0-48D9-A392-3EE363DFBE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899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6C981-2665-46A1-A13C-69EBA39556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128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E8C8A-79F9-4B25-B029-8C5997DA6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783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16B394-FEA0-4848-96D4-290C8C0701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827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4BEBC-D363-4E1E-975E-45D0D83BE0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68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A0B61-204C-464E-9C8E-13C69EE4A6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24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FF7E0-6FBC-40FD-83E0-EB544C343090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40877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7B60A-93DD-4B71-98D9-C586205F5B19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95120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B3A18-D889-49A3-A791-3345E88C80CB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18500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86923-8DD9-43A3-907B-5A7C82B3E013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415753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90543-464C-4BF1-8422-C4A3B3D1ED5F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36306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90144-66C9-447E-AA87-064EEC112A41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5769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DC9F1-B332-450E-B689-6613543DE23A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30036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IE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altLang="en-US" smtClean="0"/>
              <a:t>Click to edit Master text styles</a:t>
            </a:r>
          </a:p>
          <a:p>
            <a:pPr lvl="1"/>
            <a:r>
              <a:rPr lang="en-IE" altLang="en-US" smtClean="0"/>
              <a:t>Second level</a:t>
            </a:r>
          </a:p>
          <a:p>
            <a:pPr lvl="2"/>
            <a:r>
              <a:rPr lang="en-IE" altLang="en-US" smtClean="0"/>
              <a:t>Third level</a:t>
            </a:r>
          </a:p>
          <a:p>
            <a:pPr lvl="3"/>
            <a:r>
              <a:rPr lang="en-IE" altLang="en-US" smtClean="0"/>
              <a:t>Fourth level</a:t>
            </a:r>
          </a:p>
          <a:p>
            <a:pPr lvl="4"/>
            <a:r>
              <a:rPr lang="en-IE" altLang="en-US" smtClean="0"/>
              <a:t>Fifth level</a:t>
            </a:r>
          </a:p>
        </p:txBody>
      </p:sp>
      <p:sp>
        <p:nvSpPr>
          <p:cNvPr id="482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482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IE" altLang="en-US"/>
          </a:p>
        </p:txBody>
      </p:sp>
      <p:sp>
        <p:nvSpPr>
          <p:cNvPr id="482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4D70701E-756E-4630-BD6D-BE8CA0F7DA5F}" type="slidenum">
              <a:rPr lang="en-IE" altLang="en-US"/>
              <a:pPr>
                <a:defRPr/>
              </a:pPr>
              <a:t>‹#›</a:t>
            </a:fld>
            <a:endParaRPr lang="en-I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30" r:id="rId2"/>
    <p:sldLayoutId id="2147484631" r:id="rId3"/>
    <p:sldLayoutId id="2147484632" r:id="rId4"/>
    <p:sldLayoutId id="2147484633" r:id="rId5"/>
    <p:sldLayoutId id="2147484634" r:id="rId6"/>
    <p:sldLayoutId id="2147484635" r:id="rId7"/>
    <p:sldLayoutId id="2147484636" r:id="rId8"/>
    <p:sldLayoutId id="2147484637" r:id="rId9"/>
    <p:sldLayoutId id="2147484638" r:id="rId10"/>
    <p:sldLayoutId id="2147484639" r:id="rId11"/>
    <p:sldLayoutId id="2147484652" r:id="rId12"/>
    <p:sldLayoutId id="2147484654" r:id="rId13"/>
    <p:sldLayoutId id="2147484656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864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864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86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79DA4B15-C157-4384-AAD1-A78DE4B37E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0" r:id="rId1"/>
    <p:sldLayoutId id="2147484641" r:id="rId2"/>
    <p:sldLayoutId id="2147484642" r:id="rId3"/>
    <p:sldLayoutId id="2147484643" r:id="rId4"/>
    <p:sldLayoutId id="2147484644" r:id="rId5"/>
    <p:sldLayoutId id="2147484645" r:id="rId6"/>
    <p:sldLayoutId id="2147484646" r:id="rId7"/>
    <p:sldLayoutId id="2147484647" r:id="rId8"/>
    <p:sldLayoutId id="2147484648" r:id="rId9"/>
    <p:sldLayoutId id="2147484649" r:id="rId10"/>
    <p:sldLayoutId id="2147484650" r:id="rId11"/>
    <p:sldLayoutId id="2147484651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2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7.png"/><Relationship Id="rId5" Type="http://schemas.openxmlformats.org/officeDocument/2006/relationships/image" Target="../media/image56.wmf"/><Relationship Id="rId4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hero.com/file/14317301/02-math-essential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2565400"/>
            <a:ext cx="6570662" cy="1209675"/>
          </a:xfrm>
        </p:spPr>
        <p:txBody>
          <a:bodyPr/>
          <a:lstStyle/>
          <a:p>
            <a:pPr eaLnBrk="1" hangingPunct="1"/>
            <a:r>
              <a:rPr lang="en-IE" altLang="en-US" dirty="0" smtClean="0"/>
              <a:t>Probability &amp; </a:t>
            </a:r>
            <a:r>
              <a:rPr lang="en-IE" altLang="en-US" smtClean="0"/>
              <a:t>Statistics Fundamentals</a:t>
            </a:r>
            <a:endParaRPr lang="en-IE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D60093"/>
                </a:solidFill>
              </a:rPr>
              <a:t>Law of large numbers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0187"/>
            <a:ext cx="8229600" cy="1050702"/>
          </a:xfrm>
        </p:spPr>
        <p:txBody>
          <a:bodyPr/>
          <a:lstStyle/>
          <a:p>
            <a:r>
              <a:rPr lang="en-US" altLang="en-US" sz="2000" dirty="0" smtClean="0"/>
              <a:t>As you increase the number of times a probability experiment is repeated, the empirical probability (relative frequency) of an event approaches the theoretical probability of the event (expected value).  This phenomena is known as the </a:t>
            </a:r>
            <a:r>
              <a:rPr lang="en-US" altLang="en-US" sz="2000" dirty="0" smtClean="0">
                <a:solidFill>
                  <a:srgbClr val="D60093"/>
                </a:solidFill>
              </a:rPr>
              <a:t>law of large numbers</a:t>
            </a:r>
          </a:p>
          <a:p>
            <a:endParaRPr lang="en-NZ" altLang="en-US" sz="2000" b="0" i="1" dirty="0" smtClean="0">
              <a:latin typeface="Cambria Math"/>
            </a:endParaRPr>
          </a:p>
        </p:txBody>
      </p:sp>
      <p:pic>
        <p:nvPicPr>
          <p:cNvPr id="6" name="Picture 2" descr="https://www.problemgambling.ca/EN/ResourcesForProfessionals/PublishingImages/Figure%201%20Probabilit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" t="3860"/>
          <a:stretch/>
        </p:blipFill>
        <p:spPr bwMode="auto">
          <a:xfrm>
            <a:off x="1907704" y="2708920"/>
            <a:ext cx="5020296" cy="358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ile:US One Cent Obv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997" y="2577378"/>
            <a:ext cx="1143210" cy="11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3497" y="6214131"/>
            <a:ext cx="8750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kern="0" dirty="0" smtClean="0"/>
              <a:t>If you maintain a running average of </a:t>
            </a:r>
            <a:r>
              <a:rPr lang="en-US" altLang="en-US" sz="1400" b="1" kern="0" dirty="0" smtClean="0"/>
              <a:t>many</a:t>
            </a:r>
            <a:r>
              <a:rPr lang="en-US" altLang="en-US" sz="1400" kern="0" dirty="0" smtClean="0"/>
              <a:t> coin tosses (by assigning a 1 for heads and a 0 for tails) in the long-run, the experiment will converge around an average of 0.5)</a:t>
            </a:r>
            <a:endParaRPr lang="en-NZ" altLang="en-US" sz="1400" i="1" kern="0" dirty="0">
              <a:latin typeface="Cambria Math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562200" y="2549256"/>
            <a:ext cx="648767" cy="3593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00" kern="0" dirty="0" smtClean="0"/>
              <a:t>1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503238" y="5590735"/>
            <a:ext cx="648767" cy="3593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NZ" altLang="en-US" sz="2000" kern="0" dirty="0" smtClean="0"/>
              <a:t>0</a:t>
            </a:r>
            <a:endParaRPr lang="en-US" altLang="en-US" sz="2000" kern="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85092" y="4088755"/>
            <a:ext cx="1377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Expected value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503238" y="4258371"/>
            <a:ext cx="32438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>
          <a:xfrm>
            <a:off x="6732240" y="4493129"/>
            <a:ext cx="22522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This law suggest that, at least from a mathematical standpoint, it doesn’t make sense for you to play lottery or go to the casino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4924" y="115888"/>
            <a:ext cx="9109075" cy="1066800"/>
          </a:xfrm>
        </p:spPr>
        <p:txBody>
          <a:bodyPr/>
          <a:lstStyle/>
          <a:p>
            <a:pPr eaLnBrk="1" hangingPunct="1"/>
            <a:r>
              <a:rPr lang="en-NZ" altLang="en-US" sz="2400" dirty="0">
                <a:solidFill>
                  <a:srgbClr val="D60093"/>
                </a:solidFill>
              </a:rPr>
              <a:t>The law of large numbers</a:t>
            </a:r>
            <a:r>
              <a:rPr lang="en-US" altLang="en-US" sz="2400" dirty="0" smtClean="0">
                <a:solidFill>
                  <a:srgbClr val="D60093"/>
                </a:solidFill>
              </a:rPr>
              <a:t>: Probability of Male </a:t>
            </a:r>
            <a:r>
              <a:rPr lang="en-US" altLang="en-US" sz="2400" dirty="0" err="1" smtClean="0">
                <a:solidFill>
                  <a:srgbClr val="D60093"/>
                </a:solidFill>
              </a:rPr>
              <a:t>vs</a:t>
            </a:r>
            <a:r>
              <a:rPr lang="en-US" altLang="en-US" sz="2400" dirty="0" smtClean="0">
                <a:solidFill>
                  <a:srgbClr val="D60093"/>
                </a:solidFill>
              </a:rPr>
              <a:t> Female Births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196975"/>
            <a:ext cx="6192838" cy="1295400"/>
          </a:xfrm>
          <a:solidFill>
            <a:srgbClr val="D5FAC8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smtClean="0">
                <a:solidFill>
                  <a:schemeClr val="bg2"/>
                </a:solidFill>
              </a:rPr>
              <a:t>Long-run relative frequency of males born in Christchurch is about 0.512 </a:t>
            </a:r>
            <a:r>
              <a:rPr lang="en-US" altLang="en-US" sz="2800" b="1" smtClean="0">
                <a:solidFill>
                  <a:schemeClr val="bg2"/>
                </a:solidFill>
              </a:rPr>
              <a:t>(512 boys born per 1000 births)</a:t>
            </a:r>
            <a:endParaRPr lang="en-US" altLang="en-US" sz="2500" smtClean="0">
              <a:solidFill>
                <a:schemeClr val="bg2"/>
              </a:solidFill>
            </a:endParaRPr>
          </a:p>
        </p:txBody>
      </p:sp>
      <p:pic>
        <p:nvPicPr>
          <p:cNvPr id="2355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4"/>
          <a:stretch>
            <a:fillRect/>
          </a:stretch>
        </p:blipFill>
        <p:spPr bwMode="auto">
          <a:xfrm>
            <a:off x="107950" y="4137025"/>
            <a:ext cx="8820150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34925" y="2708275"/>
            <a:ext cx="8383588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FontTx/>
              <a:buNone/>
            </a:pPr>
            <a:r>
              <a:rPr lang="en-US" altLang="en-US" sz="2200" dirty="0">
                <a:latin typeface="Arial Black" pitchFamily="34" charset="0"/>
              </a:rPr>
              <a:t>Table provides results of experiment:  the proportion is far from .512 over the first few weeks but in the </a:t>
            </a:r>
            <a:r>
              <a:rPr lang="en-US" altLang="en-US" sz="2200" b="1" i="1" dirty="0">
                <a:latin typeface="Arial Black" pitchFamily="34" charset="0"/>
              </a:rPr>
              <a:t>long run</a:t>
            </a:r>
            <a:r>
              <a:rPr lang="en-US" altLang="en-US" sz="2200" dirty="0">
                <a:latin typeface="Arial Black" pitchFamily="34" charset="0"/>
              </a:rPr>
              <a:t> </a:t>
            </a:r>
            <a:r>
              <a:rPr lang="en-US" altLang="en-US" sz="2200" dirty="0" smtClean="0">
                <a:latin typeface="Arial Black" pitchFamily="34" charset="0"/>
              </a:rPr>
              <a:t>converges towards .512</a:t>
            </a:r>
            <a:r>
              <a:rPr lang="en-US" altLang="en-US" sz="2200" dirty="0">
                <a:latin typeface="Arial Black" pitchFamily="34" charset="0"/>
              </a:rPr>
              <a:t>.</a:t>
            </a:r>
          </a:p>
        </p:txBody>
      </p:sp>
      <p:pic>
        <p:nvPicPr>
          <p:cNvPr id="23558" name="Picture 8" descr="http://4.bp.blogspot.com/-aveCW_Vzrzk/TVr2nu4EBMI/AAAAAAAAXwc/JsEs8wR1o_A/s1600/baby_WilkoMickJohnsonClark_born24oct2003NewZeala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115070"/>
            <a:ext cx="18796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212725" y="1408113"/>
            <a:ext cx="7777163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457200" indent="-457200" algn="just" eaLnBrk="1" hangingPunct="1">
              <a:spcBef>
                <a:spcPct val="0"/>
              </a:spcBef>
            </a:pPr>
            <a:r>
              <a:rPr lang="en-US" altLang="en-US" sz="2800" dirty="0" smtClean="0"/>
              <a:t>Sometimes</a:t>
            </a:r>
            <a:r>
              <a:rPr lang="en-US" altLang="en-US" sz="2800" dirty="0"/>
              <a:t>, we want to know the probability that an event will not happen; an event opposite to the event of interest is called a complementary </a:t>
            </a:r>
            <a:r>
              <a:rPr lang="en-US" altLang="en-US" sz="2800" dirty="0" smtClean="0"/>
              <a:t>event</a:t>
            </a:r>
          </a:p>
          <a:p>
            <a:pPr marL="457200" indent="-457200" algn="just" eaLnBrk="1" hangingPunct="1">
              <a:spcBef>
                <a:spcPct val="0"/>
              </a:spcBef>
            </a:pPr>
            <a:endParaRPr lang="en-US" altLang="en-US" sz="2800" dirty="0"/>
          </a:p>
          <a:p>
            <a:pPr marL="457200" indent="-457200" algn="just" eaLnBrk="1" hangingPunct="1">
              <a:spcBef>
                <a:spcPct val="0"/>
              </a:spcBef>
            </a:pPr>
            <a:r>
              <a:rPr lang="en-US" altLang="en-US" sz="2800" dirty="0"/>
              <a:t>If A is an event, its complement is </a:t>
            </a:r>
            <a:r>
              <a:rPr lang="en-US" altLang="en-US" sz="2800" b="1" dirty="0">
                <a:solidFill>
                  <a:schemeClr val="tx2"/>
                </a:solidFill>
                <a:latin typeface="Arial Black" pitchFamily="34" charset="0"/>
              </a:rPr>
              <a:t>A</a:t>
            </a:r>
            <a:r>
              <a:rPr lang="en-US" altLang="en-US" sz="2800" b="1" baseline="30000" dirty="0">
                <a:solidFill>
                  <a:schemeClr val="tx2"/>
                </a:solidFill>
                <a:latin typeface="Arial Black" pitchFamily="34" charset="0"/>
              </a:rPr>
              <a:t>C </a:t>
            </a:r>
            <a:r>
              <a:rPr lang="en-US" altLang="en-US" sz="2800" b="1" dirty="0">
                <a:solidFill>
                  <a:schemeClr val="tx2"/>
                </a:solidFill>
                <a:latin typeface="Arial Black" pitchFamily="34" charset="0"/>
              </a:rPr>
              <a:t>or </a:t>
            </a:r>
            <a:r>
              <a:rPr lang="en-US" altLang="en-US" sz="2800" b="1" dirty="0">
                <a:solidFill>
                  <a:schemeClr val="tx2"/>
                </a:solidFill>
                <a:latin typeface="Arial Black" pitchFamily="34" charset="0"/>
                <a:sym typeface="Symbol" pitchFamily="18" charset="2"/>
              </a:rPr>
              <a:t>A</a:t>
            </a:r>
            <a:r>
              <a:rPr lang="en-US" altLang="en-US" sz="2800" dirty="0">
                <a:latin typeface="Arial Black" pitchFamily="34" charset="0"/>
              </a:rPr>
              <a:t> </a:t>
            </a:r>
            <a:endParaRPr lang="en-US" altLang="en-US" sz="2800" dirty="0" smtClean="0">
              <a:latin typeface="Arial Black" pitchFamily="34" charset="0"/>
            </a:endParaRPr>
          </a:p>
          <a:p>
            <a:pPr marL="457200" indent="-457200" algn="just" eaLnBrk="1" hangingPunct="1">
              <a:spcBef>
                <a:spcPct val="0"/>
              </a:spcBef>
            </a:pPr>
            <a:endParaRPr lang="en-US" altLang="en-US" sz="2800" dirty="0">
              <a:latin typeface="Arial Black" pitchFamily="34" charset="0"/>
            </a:endParaRPr>
          </a:p>
          <a:p>
            <a:pPr marL="457200" indent="-457200" algn="just" eaLnBrk="1" hangingPunct="1">
              <a:spcBef>
                <a:spcPct val="0"/>
              </a:spcBef>
            </a:pPr>
            <a:r>
              <a:rPr lang="en-US" altLang="en-US" sz="2800" dirty="0">
                <a:latin typeface="Arial Black" pitchFamily="34" charset="0"/>
              </a:rPr>
              <a:t>Example: The complement of </a:t>
            </a:r>
            <a:r>
              <a:rPr lang="en-US" altLang="en-US" sz="2800" dirty="0" smtClean="0">
                <a:latin typeface="Arial Black" pitchFamily="34" charset="0"/>
              </a:rPr>
              <a:t>the male </a:t>
            </a:r>
            <a:r>
              <a:rPr lang="en-US" altLang="en-US" sz="2800" dirty="0">
                <a:latin typeface="Arial Black" pitchFamily="34" charset="0"/>
              </a:rPr>
              <a:t>event is the </a:t>
            </a:r>
            <a:r>
              <a:rPr lang="en-US" altLang="en-US" sz="2800" dirty="0" smtClean="0">
                <a:latin typeface="Arial Black" pitchFamily="34" charset="0"/>
              </a:rPr>
              <a:t>female event</a:t>
            </a:r>
            <a:endParaRPr lang="en-US" altLang="en-US" sz="2800" dirty="0">
              <a:latin typeface="Arial Black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GB" altLang="en-US" sz="2800" dirty="0"/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2267744" y="5452130"/>
            <a:ext cx="4968875" cy="1145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i="1" dirty="0">
                <a:solidFill>
                  <a:srgbClr val="FF0603"/>
                </a:solidFill>
                <a:latin typeface="Arial Black" pitchFamily="34" charset="0"/>
              </a:rPr>
              <a:t>P</a:t>
            </a:r>
            <a:r>
              <a:rPr lang="en-US" altLang="en-US" sz="2800" b="1" dirty="0">
                <a:solidFill>
                  <a:srgbClr val="FF0603"/>
                </a:solidFill>
                <a:latin typeface="Arial Black" pitchFamily="34" charset="0"/>
              </a:rPr>
              <a:t>(A) + </a:t>
            </a:r>
            <a:r>
              <a:rPr lang="en-US" altLang="en-US" sz="2800" b="1" i="1" dirty="0">
                <a:solidFill>
                  <a:srgbClr val="FF0603"/>
                </a:solidFill>
                <a:latin typeface="Arial Black" pitchFamily="34" charset="0"/>
              </a:rPr>
              <a:t>P</a:t>
            </a:r>
            <a:r>
              <a:rPr lang="en-US" altLang="en-US" sz="2800" b="1" dirty="0">
                <a:solidFill>
                  <a:srgbClr val="FF0603"/>
                </a:solidFill>
                <a:latin typeface="Arial Black" pitchFamily="34" charset="0"/>
              </a:rPr>
              <a:t>(A</a:t>
            </a:r>
            <a:r>
              <a:rPr lang="en-US" altLang="en-US" sz="2800" b="1" baseline="30000" dirty="0">
                <a:solidFill>
                  <a:srgbClr val="FF0603"/>
                </a:solidFill>
                <a:latin typeface="Arial Black" pitchFamily="34" charset="0"/>
              </a:rPr>
              <a:t>C</a:t>
            </a:r>
            <a:r>
              <a:rPr lang="en-US" altLang="en-US" sz="2800" b="1" dirty="0">
                <a:solidFill>
                  <a:srgbClr val="FF0603"/>
                </a:solidFill>
                <a:latin typeface="Arial Black" pitchFamily="34" charset="0"/>
              </a:rPr>
              <a:t>) = </a:t>
            </a:r>
            <a:r>
              <a:rPr lang="en-US" altLang="en-US" sz="2800" b="1" dirty="0" smtClean="0">
                <a:solidFill>
                  <a:srgbClr val="FF0603"/>
                </a:solidFill>
                <a:latin typeface="Arial Black" pitchFamily="34" charset="0"/>
              </a:rPr>
              <a:t>1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2800" b="1" i="1" dirty="0">
                <a:solidFill>
                  <a:srgbClr val="FF0603"/>
                </a:solidFill>
                <a:latin typeface="Arial Black" pitchFamily="34" charset="0"/>
              </a:rPr>
              <a:t>P</a:t>
            </a:r>
            <a:r>
              <a:rPr lang="en-US" altLang="en-US" sz="2800" b="1" dirty="0">
                <a:solidFill>
                  <a:srgbClr val="FF0603"/>
                </a:solidFill>
                <a:latin typeface="Arial Black" pitchFamily="34" charset="0"/>
              </a:rPr>
              <a:t>(A</a:t>
            </a:r>
            <a:r>
              <a:rPr lang="en-US" altLang="en-US" sz="2800" b="1" baseline="30000" dirty="0">
                <a:solidFill>
                  <a:srgbClr val="FF0603"/>
                </a:solidFill>
                <a:latin typeface="Arial Black" pitchFamily="34" charset="0"/>
              </a:rPr>
              <a:t>C</a:t>
            </a:r>
            <a:r>
              <a:rPr lang="en-US" altLang="en-US" sz="2800" b="1" dirty="0">
                <a:solidFill>
                  <a:srgbClr val="FF0603"/>
                </a:solidFill>
                <a:latin typeface="Arial Black" pitchFamily="34" charset="0"/>
              </a:rPr>
              <a:t>) = </a:t>
            </a:r>
            <a:r>
              <a:rPr lang="en-US" altLang="en-US" sz="2800" b="1" dirty="0" smtClean="0">
                <a:solidFill>
                  <a:srgbClr val="FF0603"/>
                </a:solidFill>
                <a:latin typeface="Arial Black" pitchFamily="34" charset="0"/>
              </a:rPr>
              <a:t>1-</a:t>
            </a:r>
            <a:r>
              <a:rPr lang="en-US" altLang="en-US" sz="2800" b="1" i="1" dirty="0">
                <a:solidFill>
                  <a:srgbClr val="FF0603"/>
                </a:solidFill>
                <a:latin typeface="Arial Black" pitchFamily="34" charset="0"/>
              </a:rPr>
              <a:t> P</a:t>
            </a:r>
            <a:r>
              <a:rPr lang="en-US" altLang="en-US" sz="2800" b="1" dirty="0">
                <a:solidFill>
                  <a:srgbClr val="FF0603"/>
                </a:solidFill>
                <a:latin typeface="Arial Black" pitchFamily="34" charset="0"/>
              </a:rPr>
              <a:t>(A)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00" b="1" dirty="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26628" name="Rectangle 6"/>
          <p:cNvSpPr>
            <a:spLocks noChangeArrowheads="1"/>
          </p:cNvSpPr>
          <p:nvPr/>
        </p:nvSpPr>
        <p:spPr bwMode="auto">
          <a:xfrm>
            <a:off x="323850" y="188913"/>
            <a:ext cx="8496622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rgbClr val="D60093"/>
                </a:solidFill>
                <a:latin typeface="Arial Black" pitchFamily="34" charset="0"/>
              </a:rPr>
              <a:t>Complement of an event</a:t>
            </a:r>
            <a:endParaRPr lang="en-US" altLang="en-US" sz="4400" dirty="0">
              <a:solidFill>
                <a:srgbClr val="D60093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D60093"/>
                </a:solidFill>
              </a:rPr>
              <a:t>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 smtClean="0"/>
              <a:t>For instance, you roll a dice and let E be the event “the number is at least 5,” then the complement of E is the event “the number is less than 5.”  In other words, E = {5, 6} and </a:t>
            </a:r>
            <a:r>
              <a:rPr lang="en-US" altLang="en-US" sz="2000" dirty="0" err="1" smtClean="0"/>
              <a:t>E</a:t>
            </a:r>
            <a:r>
              <a:rPr lang="en-US" altLang="en-US" sz="2000" baseline="30000" dirty="0" err="1" smtClean="0"/>
              <a:t>c</a:t>
            </a:r>
            <a:r>
              <a:rPr lang="en-US" altLang="en-US" sz="2000" dirty="0" smtClean="0"/>
              <a:t> = {1, 2, 3, 4}</a:t>
            </a:r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Using the definition of the complement of an event and the fact that the sum of the probabilities of all outcomes is 1, you can determine the following formulas:</a:t>
            </a:r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P(E) + P(</a:t>
            </a:r>
            <a:r>
              <a:rPr lang="en-US" altLang="en-US" sz="2000" dirty="0" err="1" smtClean="0"/>
              <a:t>E</a:t>
            </a:r>
            <a:r>
              <a:rPr lang="en-US" altLang="en-US" sz="2000" baseline="30000" dirty="0" err="1" smtClean="0"/>
              <a:t>c</a:t>
            </a:r>
            <a:r>
              <a:rPr lang="en-US" altLang="en-US" sz="2000" dirty="0" smtClean="0"/>
              <a:t>) = 1</a:t>
            </a:r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P(E) = 1 – P(</a:t>
            </a:r>
            <a:r>
              <a:rPr lang="en-US" altLang="en-US" sz="2000" dirty="0" err="1" smtClean="0"/>
              <a:t>E</a:t>
            </a:r>
            <a:r>
              <a:rPr lang="en-US" altLang="en-US" sz="2000" baseline="30000" dirty="0" err="1" smtClean="0"/>
              <a:t>c</a:t>
            </a:r>
            <a:r>
              <a:rPr lang="en-US" altLang="en-US" sz="2000" dirty="0" smtClean="0"/>
              <a:t>)</a:t>
            </a:r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P(</a:t>
            </a:r>
            <a:r>
              <a:rPr lang="en-US" altLang="en-US" sz="2000" dirty="0" err="1" smtClean="0"/>
              <a:t>E</a:t>
            </a:r>
            <a:r>
              <a:rPr lang="en-US" altLang="en-US" sz="2000" baseline="30000" dirty="0" err="1" smtClean="0"/>
              <a:t>c</a:t>
            </a:r>
            <a:r>
              <a:rPr lang="en-US" altLang="en-US" sz="2000" dirty="0" smtClean="0"/>
              <a:t>) = 1 – P(E)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7904" y="5627755"/>
            <a:ext cx="4824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 the example of babies born in Christchurch, the probability of a female being born is 1-probability of a male being born.</a:t>
            </a:r>
          </a:p>
          <a:p>
            <a:r>
              <a:rPr lang="en-US" sz="1400" dirty="0" err="1" smtClean="0"/>
              <a:t>P</a:t>
            </a:r>
            <a:r>
              <a:rPr lang="en-US" sz="1400" baseline="-25000" dirty="0" err="1" smtClean="0"/>
              <a:t>female</a:t>
            </a:r>
            <a:r>
              <a:rPr lang="en-US" sz="1400" dirty="0" smtClean="0"/>
              <a:t>=1-P</a:t>
            </a:r>
            <a:r>
              <a:rPr lang="en-US" sz="1400" baseline="-25000" dirty="0" smtClean="0"/>
              <a:t>male</a:t>
            </a:r>
            <a:r>
              <a:rPr lang="en-US" sz="1400" dirty="0" smtClean="0"/>
              <a:t>=1-0.512=0.488</a:t>
            </a:r>
            <a:endParaRPr lang="en-US" sz="1400" dirty="0"/>
          </a:p>
        </p:txBody>
      </p:sp>
      <p:pic>
        <p:nvPicPr>
          <p:cNvPr id="5" name="Picture 8" descr="http://4.bp.blogspot.com/-aveCW_Vzrzk/TVr2nu4EBMI/AAAAAAAAXwc/JsEs8wR1o_A/s1600/baby_WilkoMickJohnsonClark_born24oct2003NewZeala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20914"/>
            <a:ext cx="18796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88913"/>
            <a:ext cx="7772400" cy="1462087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rgbClr val="D60093"/>
                </a:solidFill>
              </a:rPr>
              <a:t>Conditional probability</a:t>
            </a:r>
            <a:r>
              <a:rPr lang="en-US" altLang="en-US" sz="2800" dirty="0" smtClean="0">
                <a:solidFill>
                  <a:srgbClr val="D60093"/>
                </a:solidFill>
              </a:rPr>
              <a:t/>
            </a:r>
            <a:br>
              <a:rPr lang="en-US" altLang="en-US" sz="2800" dirty="0" smtClean="0">
                <a:solidFill>
                  <a:srgbClr val="D60093"/>
                </a:solidFill>
              </a:rPr>
            </a:br>
            <a:endParaRPr lang="en-US" altLang="en-US" sz="2800" dirty="0" smtClean="0">
              <a:solidFill>
                <a:srgbClr val="D60093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1341438"/>
            <a:ext cx="8713788" cy="2087562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en-US" altLang="en-US" sz="2200" smtClean="0"/>
              <a:t>Probability of an event </a:t>
            </a:r>
            <a:r>
              <a:rPr lang="en-US" altLang="en-US" sz="2200" smtClean="0">
                <a:solidFill>
                  <a:srgbClr val="D60093"/>
                </a:solidFill>
              </a:rPr>
              <a:t>given</a:t>
            </a:r>
            <a:r>
              <a:rPr lang="en-US" altLang="en-US" sz="2200" smtClean="0"/>
              <a:t> that certain criteria is satisfied:</a:t>
            </a:r>
          </a:p>
          <a:p>
            <a:pPr algn="just" eaLnBrk="1" hangingPunct="1">
              <a:buFontTx/>
              <a:buNone/>
            </a:pPr>
            <a:r>
              <a:rPr lang="en-US" altLang="en-US" sz="2200" smtClean="0"/>
              <a:t>Probability of Blood Group A: P(A) = 35/100 = 0.35</a:t>
            </a:r>
          </a:p>
          <a:p>
            <a:pPr algn="just" eaLnBrk="1" hangingPunct="1">
              <a:buFontTx/>
              <a:buNone/>
            </a:pPr>
            <a:r>
              <a:rPr lang="en-US" altLang="en-US" sz="2200" smtClean="0"/>
              <a:t>Probability of Blood Group A given F: P(A|F) = 25/50 = 0.5</a:t>
            </a:r>
          </a:p>
          <a:p>
            <a:pPr algn="just" eaLnBrk="1" hangingPunct="1">
              <a:buFontTx/>
              <a:buNone/>
            </a:pPr>
            <a:r>
              <a:rPr lang="en-US" altLang="en-US" sz="2200" smtClean="0"/>
              <a:t>Probability of Male given Blood Group O : P(M|O) = 22/40 = 0.55</a:t>
            </a:r>
          </a:p>
          <a:p>
            <a:pPr algn="just" eaLnBrk="1" hangingPunct="1">
              <a:buFontTx/>
              <a:buNone/>
            </a:pPr>
            <a:endParaRPr lang="en-US" altLang="en-US" sz="2200" smtClean="0"/>
          </a:p>
        </p:txBody>
      </p:sp>
      <p:graphicFrame>
        <p:nvGraphicFramePr>
          <p:cNvPr id="4" name="Group 133"/>
          <p:cNvGraphicFramePr>
            <a:graphicFrameLocks noGrp="1"/>
          </p:cNvGraphicFramePr>
          <p:nvPr/>
        </p:nvGraphicFramePr>
        <p:xfrm>
          <a:off x="1403350" y="3500438"/>
          <a:ext cx="6697662" cy="2994026"/>
        </p:xfrm>
        <a:graphic>
          <a:graphicData uri="http://schemas.openxmlformats.org/drawingml/2006/table">
            <a:tbl>
              <a:tblPr/>
              <a:tblGrid>
                <a:gridCol w="167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9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Blood Group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Males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Females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B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AB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22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4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40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35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Total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50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50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88913"/>
            <a:ext cx="7772400" cy="1462087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rgbClr val="D60093"/>
                </a:solidFill>
              </a:rPr>
              <a:t>Joint probabilities</a:t>
            </a:r>
            <a:r>
              <a:rPr lang="en-US" altLang="en-US" sz="2800" dirty="0" smtClean="0">
                <a:solidFill>
                  <a:srgbClr val="D60093"/>
                </a:solidFill>
              </a:rPr>
              <a:t> </a:t>
            </a:r>
            <a:br>
              <a:rPr lang="en-US" altLang="en-US" sz="2800" dirty="0" smtClean="0">
                <a:solidFill>
                  <a:srgbClr val="D60093"/>
                </a:solidFill>
              </a:rPr>
            </a:br>
            <a:endParaRPr lang="en-US" altLang="en-US" sz="2800" dirty="0" smtClean="0">
              <a:solidFill>
                <a:srgbClr val="D60093"/>
              </a:solidFill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2750" y="1341438"/>
            <a:ext cx="8713788" cy="20875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200" dirty="0" smtClean="0"/>
              <a:t>Probability </a:t>
            </a:r>
            <a:r>
              <a:rPr lang="en-US" altLang="en-US" sz="2400" dirty="0" smtClean="0"/>
              <a:t>of occurrence of two or more events together:</a:t>
            </a:r>
          </a:p>
          <a:p>
            <a:pPr algn="just" eaLnBrk="1" hangingPunct="1">
              <a:buFontTx/>
              <a:buNone/>
            </a:pPr>
            <a:r>
              <a:rPr lang="en-US" altLang="en-US" sz="2200" dirty="0" smtClean="0"/>
              <a:t>Probability of Blood Group A </a:t>
            </a:r>
            <a:r>
              <a:rPr lang="en-US" altLang="en-US" sz="2200" dirty="0" smtClean="0">
                <a:solidFill>
                  <a:srgbClr val="D60093"/>
                </a:solidFill>
              </a:rPr>
              <a:t>AND</a:t>
            </a:r>
            <a:r>
              <a:rPr lang="en-US" altLang="en-US" sz="2200" dirty="0" smtClean="0"/>
              <a:t> being male: </a:t>
            </a:r>
          </a:p>
          <a:p>
            <a:pPr algn="just" eaLnBrk="1" hangingPunct="1">
              <a:buFontTx/>
              <a:buNone/>
            </a:pPr>
            <a:r>
              <a:rPr lang="en-US" altLang="en-US" sz="2200" dirty="0" smtClean="0"/>
              <a:t>	P(A</a:t>
            </a:r>
            <a:r>
              <a:rPr lang="en-US" altLang="en-US" sz="2400" b="1" dirty="0" smtClean="0"/>
              <a:t> </a:t>
            </a:r>
            <a:r>
              <a:rPr lang="en-US" altLang="en-US" sz="2400" dirty="0" smtClean="0"/>
              <a:t>∩ Male</a:t>
            </a:r>
            <a:r>
              <a:rPr lang="en-US" altLang="en-US" sz="2200" dirty="0" smtClean="0"/>
              <a:t>) = 10/100 = 0.1</a:t>
            </a:r>
          </a:p>
          <a:p>
            <a:pPr algn="just" eaLnBrk="1" hangingPunct="1">
              <a:buFontTx/>
              <a:buNone/>
            </a:pPr>
            <a:r>
              <a:rPr lang="en-US" altLang="en-US" sz="2200" dirty="0" smtClean="0"/>
              <a:t>Don’t confuse with the conditional Probability of A given Male: </a:t>
            </a:r>
          </a:p>
          <a:p>
            <a:pPr algn="just" eaLnBrk="1" hangingPunct="1">
              <a:buFontTx/>
              <a:buNone/>
            </a:pPr>
            <a:r>
              <a:rPr lang="en-US" altLang="en-US" sz="2200" dirty="0" smtClean="0"/>
              <a:t>	P(</a:t>
            </a:r>
            <a:r>
              <a:rPr lang="en-US" altLang="en-US" sz="2200" dirty="0" err="1" smtClean="0"/>
              <a:t>A|Male</a:t>
            </a:r>
            <a:r>
              <a:rPr lang="en-US" altLang="en-US" sz="2200" dirty="0" smtClean="0"/>
              <a:t>) = 10/50 = 0.2</a:t>
            </a:r>
          </a:p>
          <a:p>
            <a:pPr algn="just" eaLnBrk="1" hangingPunct="1">
              <a:buFontTx/>
              <a:buNone/>
            </a:pPr>
            <a:endParaRPr lang="en-US" altLang="en-US" sz="2200" dirty="0" smtClean="0"/>
          </a:p>
        </p:txBody>
      </p:sp>
      <p:graphicFrame>
        <p:nvGraphicFramePr>
          <p:cNvPr id="4" name="Group 133"/>
          <p:cNvGraphicFramePr>
            <a:graphicFrameLocks noGrp="1"/>
          </p:cNvGraphicFramePr>
          <p:nvPr/>
        </p:nvGraphicFramePr>
        <p:xfrm>
          <a:off x="1403350" y="3500438"/>
          <a:ext cx="6697662" cy="2994026"/>
        </p:xfrm>
        <a:graphic>
          <a:graphicData uri="http://schemas.openxmlformats.org/drawingml/2006/table">
            <a:tbl>
              <a:tblPr/>
              <a:tblGrid>
                <a:gridCol w="167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9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Blood Group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Males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Females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B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AB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22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4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40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35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Total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50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50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78850" cy="1143000"/>
          </a:xfrm>
        </p:spPr>
        <p:txBody>
          <a:bodyPr/>
          <a:lstStyle/>
          <a:p>
            <a:r>
              <a:rPr lang="en-US" altLang="en-US" sz="2400" dirty="0" smtClean="0">
                <a:solidFill>
                  <a:srgbClr val="D60093"/>
                </a:solidFill>
              </a:rPr>
              <a:t>Independent Events: </a:t>
            </a:r>
            <a:r>
              <a:rPr lang="en-US" sz="2400" dirty="0" smtClean="0"/>
              <a:t>the </a:t>
            </a:r>
            <a:r>
              <a:rPr lang="en-US" sz="2400" dirty="0"/>
              <a:t>occurrence of one </a:t>
            </a:r>
            <a:r>
              <a:rPr lang="en-US" sz="2400" dirty="0" smtClean="0"/>
              <a:t>event does </a:t>
            </a:r>
            <a:r>
              <a:rPr lang="en-US" sz="2400" dirty="0"/>
              <a:t>not affect the probability of occurrence of the other</a:t>
            </a:r>
            <a:endParaRPr lang="en-US" altLang="en-US" sz="2400" dirty="0" smtClean="0">
              <a:solidFill>
                <a:srgbClr val="D60093"/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00238"/>
          </a:xfrm>
        </p:spPr>
        <p:txBody>
          <a:bodyPr/>
          <a:lstStyle/>
          <a:p>
            <a:r>
              <a:rPr lang="en-US" altLang="en-US" dirty="0" smtClean="0"/>
              <a:t>Probability experiment:  Roll a six-sided die 3 times.</a:t>
            </a:r>
          </a:p>
        </p:txBody>
      </p:sp>
      <p:pic>
        <p:nvPicPr>
          <p:cNvPr id="30724" name="Picture 2" descr="http://images.cnitblog.com/blog/413416/201307/10125105-858c87b7fd074ce7ab66558a7b4fce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636838"/>
            <a:ext cx="100806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48822" y="2822675"/>
            <a:ext cx="2931956" cy="63658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8488" y="3789363"/>
            <a:ext cx="8229600" cy="190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 smtClean="0"/>
              <a:t>Probability experiment:  Toss a coin twice</a:t>
            </a:r>
            <a:endParaRPr lang="en-US" altLang="en-US" kern="0" dirty="0"/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01222" y="4941168"/>
            <a:ext cx="2426049" cy="610936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0728" name="Picture 2" descr="https://chiefauditexecutive.files.wordpress.com/2015/02/co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627563"/>
            <a:ext cx="1295400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78850" cy="1143000"/>
          </a:xfrm>
        </p:spPr>
        <p:txBody>
          <a:bodyPr/>
          <a:lstStyle/>
          <a:p>
            <a:r>
              <a:rPr lang="en-US" altLang="en-US" sz="2800" dirty="0" smtClean="0">
                <a:solidFill>
                  <a:srgbClr val="D60093"/>
                </a:solidFill>
              </a:rPr>
              <a:t>Dependent Events: </a:t>
            </a:r>
            <a:r>
              <a:rPr lang="en-US" sz="2800" dirty="0"/>
              <a:t>the occurrence of one event does </a:t>
            </a:r>
            <a:r>
              <a:rPr lang="en-US" sz="2800" dirty="0" smtClean="0"/>
              <a:t>affect </a:t>
            </a:r>
            <a:r>
              <a:rPr lang="en-US" sz="2800" dirty="0"/>
              <a:t>the probability of occurrence of the other</a:t>
            </a:r>
            <a:endParaRPr lang="en-US" altLang="en-US" sz="2800" dirty="0" smtClean="0">
              <a:solidFill>
                <a:srgbClr val="D60093"/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00238"/>
          </a:xfrm>
        </p:spPr>
        <p:txBody>
          <a:bodyPr/>
          <a:lstStyle/>
          <a:p>
            <a:r>
              <a:rPr lang="en-US" altLang="en-US" dirty="0" smtClean="0"/>
              <a:t>Three </a:t>
            </a:r>
            <a:r>
              <a:rPr lang="en-US" altLang="en-US" dirty="0"/>
              <a:t>cards are chosen at random from a deck of 52 cards without replacement. What is the probability of choosing 3 aces?</a:t>
            </a:r>
            <a:endParaRPr lang="en-US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811"/>
          <a:stretch/>
        </p:blipFill>
        <p:spPr>
          <a:xfrm>
            <a:off x="6444208" y="4452181"/>
            <a:ext cx="2365029" cy="1611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3528" y="4797152"/>
                <a:ext cx="5016630" cy="549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0" smtClean="0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 panose="02040503050406030204" pitchFamily="18" charset="0"/>
                            </a:rPr>
                            <m:t>aces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51</m:t>
                          </m:r>
                        </m:den>
                      </m:f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132,600</m:t>
                          </m:r>
                        </m:den>
                      </m:f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=0.00018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797152"/>
                <a:ext cx="5016630" cy="549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5539" y="5450625"/>
                <a:ext cx="5472608" cy="612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NZ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m:rPr>
                              <m:sty m:val="p"/>
                            </m:rPr>
                            <a:rPr lang="en-NZ">
                              <a:latin typeface="Cambria Math" panose="02040503050406030204" pitchFamily="18" charset="0"/>
                            </a:rPr>
                            <m:t>aces</m:t>
                          </m:r>
                        </m:e>
                      </m:d>
                      <m:r>
                        <a:rPr lang="en-NZ" i="1" smtClean="0">
                          <a:latin typeface="Cambria Math"/>
                          <a:ea typeface="Cambria Math"/>
                        </a:rPr>
                        <m:t>≠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140608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=0.00046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9" y="5450625"/>
                <a:ext cx="5472608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12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3"/>
          <p:cNvSpPr>
            <a:spLocks noChangeArrowheads="1"/>
          </p:cNvSpPr>
          <p:nvPr/>
        </p:nvSpPr>
        <p:spPr bwMode="auto">
          <a:xfrm>
            <a:off x="539750" y="1916113"/>
            <a:ext cx="1225550" cy="1152525"/>
          </a:xfrm>
          <a:prstGeom prst="ellipse">
            <a:avLst/>
          </a:prstGeom>
          <a:solidFill>
            <a:srgbClr val="D60093"/>
          </a:solidFill>
          <a:ln w="12700" cap="sq">
            <a:solidFill>
              <a:srgbClr val="FF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0066"/>
                </a:solidFill>
                <a:latin typeface="Arial Black" pitchFamily="34" charset="0"/>
              </a:rPr>
              <a:t>P(A)</a:t>
            </a:r>
          </a:p>
        </p:txBody>
      </p:sp>
      <p:sp>
        <p:nvSpPr>
          <p:cNvPr id="26627" name="Text Box 5"/>
          <p:cNvSpPr txBox="1">
            <a:spLocks noChangeArrowheads="1"/>
          </p:cNvSpPr>
          <p:nvPr/>
        </p:nvSpPr>
        <p:spPr bwMode="auto">
          <a:xfrm>
            <a:off x="468313" y="895350"/>
            <a:ext cx="8675687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1pPr>
            <a:lvl2pPr marL="742950" indent="-285750"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2pPr>
            <a:lvl3pPr marL="1143000" indent="-228600"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3pPr>
            <a:lvl4pPr marL="1600200" indent="-228600"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4pPr>
            <a:lvl5pPr marL="2057400" indent="-228600"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2400" b="0" baseline="0" dirty="0" smtClean="0">
                <a:latin typeface="+mn-lt"/>
              </a:rPr>
              <a:t>A and B are </a:t>
            </a:r>
            <a:r>
              <a:rPr lang="en-US" altLang="en-US" sz="2400" b="0" baseline="0" dirty="0" smtClean="0">
                <a:solidFill>
                  <a:srgbClr val="D60093"/>
                </a:solidFill>
                <a:latin typeface="+mn-lt"/>
              </a:rPr>
              <a:t>mutually exclusive</a:t>
            </a:r>
            <a:r>
              <a:rPr lang="en-US" altLang="en-US" sz="2400" b="0" baseline="0" dirty="0" smtClean="0">
                <a:latin typeface="+mn-lt"/>
              </a:rPr>
              <a:t>: The occurrence of one event precludes the occurrence of the other</a:t>
            </a:r>
          </a:p>
        </p:txBody>
      </p:sp>
      <p:sp>
        <p:nvSpPr>
          <p:cNvPr id="31748" name="Oval 7"/>
          <p:cNvSpPr>
            <a:spLocks noChangeArrowheads="1"/>
          </p:cNvSpPr>
          <p:nvPr/>
        </p:nvSpPr>
        <p:spPr bwMode="auto">
          <a:xfrm>
            <a:off x="2124075" y="1890713"/>
            <a:ext cx="1223963" cy="1177925"/>
          </a:xfrm>
          <a:prstGeom prst="ellipse">
            <a:avLst/>
          </a:prstGeom>
          <a:solidFill>
            <a:srgbClr val="99FF99"/>
          </a:solidFill>
          <a:ln w="12700" cap="sq">
            <a:solidFill>
              <a:srgbClr val="FF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0066"/>
                </a:solidFill>
                <a:latin typeface="Arial Black" pitchFamily="34" charset="0"/>
              </a:rPr>
              <a:t>P(B)</a:t>
            </a:r>
          </a:p>
        </p:txBody>
      </p:sp>
      <p:sp>
        <p:nvSpPr>
          <p:cNvPr id="31749" name="Text Box 8"/>
          <p:cNvSpPr txBox="1">
            <a:spLocks noChangeArrowheads="1"/>
          </p:cNvSpPr>
          <p:nvPr/>
        </p:nvSpPr>
        <p:spPr bwMode="auto">
          <a:xfrm>
            <a:off x="3563938" y="2220913"/>
            <a:ext cx="5184775" cy="400050"/>
          </a:xfrm>
          <a:prstGeom prst="rect">
            <a:avLst/>
          </a:prstGeom>
          <a:solidFill>
            <a:srgbClr val="A5EEF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>
                <a:solidFill>
                  <a:srgbClr val="3C3CB6"/>
                </a:solidFill>
                <a:latin typeface="Arial Black" pitchFamily="34" charset="0"/>
              </a:rPr>
              <a:t>P(A OR B) = P(A </a:t>
            </a:r>
            <a:r>
              <a:rPr lang="en-US" altLang="en-US" sz="2000" b="1">
                <a:solidFill>
                  <a:srgbClr val="3C3CB6"/>
                </a:solidFill>
              </a:rPr>
              <a:t>U </a:t>
            </a:r>
            <a:r>
              <a:rPr lang="en-US" altLang="en-US" sz="2000" b="1">
                <a:solidFill>
                  <a:srgbClr val="3C3CB6"/>
                </a:solidFill>
                <a:latin typeface="Arial Black" pitchFamily="34" charset="0"/>
              </a:rPr>
              <a:t>B) = P(A) + P(B)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96850" y="88900"/>
            <a:ext cx="8893175" cy="8397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82563" indent="-182563" algn="ctr" eaLnBrk="1" hangingPunct="1">
              <a:buFontTx/>
              <a:buNone/>
              <a:defRPr/>
            </a:pPr>
            <a:r>
              <a:rPr lang="en-US" altLang="en-US" b="1" kern="0" dirty="0" smtClean="0">
                <a:solidFill>
                  <a:srgbClr val="D60093"/>
                </a:solidFill>
              </a:rPr>
              <a:t>Addition rule with mutually exclusive events</a:t>
            </a:r>
          </a:p>
          <a:p>
            <a:pPr marL="182563" indent="-182563" algn="ctr" eaLnBrk="1" hangingPunct="1">
              <a:buFontTx/>
              <a:buNone/>
              <a:defRPr/>
            </a:pPr>
            <a:endParaRPr lang="en-US" altLang="en-US" kern="0" dirty="0" smtClean="0"/>
          </a:p>
          <a:p>
            <a:pPr marL="182563" indent="-182563" algn="ctr" eaLnBrk="1" hangingPunct="1">
              <a:buFontTx/>
              <a:buNone/>
              <a:defRPr/>
            </a:pPr>
            <a:endParaRPr lang="en-US" altLang="en-US" b="1" kern="0" dirty="0" smtClean="0">
              <a:solidFill>
                <a:schemeClr val="hlink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23850" y="3141663"/>
            <a:ext cx="8928100" cy="1079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altLang="en-US" sz="2400" kern="0" dirty="0" smtClean="0">
                <a:sym typeface="Symbol" pitchFamily="18" charset="2"/>
              </a:rPr>
              <a:t>The probability of being either blood type O or blood type A: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400" kern="0" dirty="0" smtClean="0">
                <a:sym typeface="Symbol" pitchFamily="18" charset="2"/>
              </a:rPr>
              <a:t>P(O U A) = P(O) + P(A) = (40/100)+(35/100) = 0.75</a:t>
            </a:r>
          </a:p>
        </p:txBody>
      </p:sp>
      <p:graphicFrame>
        <p:nvGraphicFramePr>
          <p:cNvPr id="10" name="Group 133"/>
          <p:cNvGraphicFramePr>
            <a:graphicFrameLocks noGrp="1"/>
          </p:cNvGraphicFramePr>
          <p:nvPr/>
        </p:nvGraphicFramePr>
        <p:xfrm>
          <a:off x="2195513" y="4581525"/>
          <a:ext cx="5545136" cy="2160588"/>
        </p:xfrm>
        <a:graphic>
          <a:graphicData uri="http://schemas.openxmlformats.org/drawingml/2006/table">
            <a:tbl>
              <a:tblPr/>
              <a:tblGrid>
                <a:gridCol w="1386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2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Blood Group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Males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Females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48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B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AB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22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25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3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4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40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35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13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4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Total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50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50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33" marR="914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val 3"/>
          <p:cNvSpPr>
            <a:spLocks noChangeArrowheads="1"/>
          </p:cNvSpPr>
          <p:nvPr/>
        </p:nvSpPr>
        <p:spPr bwMode="auto">
          <a:xfrm>
            <a:off x="468313" y="1800225"/>
            <a:ext cx="1225550" cy="1152525"/>
          </a:xfrm>
          <a:prstGeom prst="ellipse">
            <a:avLst/>
          </a:prstGeom>
          <a:solidFill>
            <a:srgbClr val="D60093"/>
          </a:solidFill>
          <a:ln w="12700" cap="sq">
            <a:solidFill>
              <a:srgbClr val="FF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66"/>
                </a:solidFill>
                <a:latin typeface="Arial Black" pitchFamily="34" charset="0"/>
              </a:rPr>
              <a:t>P(A)</a:t>
            </a:r>
          </a:p>
        </p:txBody>
      </p:sp>
      <p:sp>
        <p:nvSpPr>
          <p:cNvPr id="26627" name="Text Box 5"/>
          <p:cNvSpPr txBox="1">
            <a:spLocks noChangeArrowheads="1"/>
          </p:cNvSpPr>
          <p:nvPr/>
        </p:nvSpPr>
        <p:spPr bwMode="auto">
          <a:xfrm>
            <a:off x="468313" y="895350"/>
            <a:ext cx="8675687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1pPr>
            <a:lvl2pPr marL="742950" indent="-285750"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2pPr>
            <a:lvl3pPr marL="1143000" indent="-228600"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3pPr>
            <a:lvl4pPr marL="1600200" indent="-228600"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4pPr>
            <a:lvl5pPr marL="2057400" indent="-228600" eaLnBrk="0" hangingPunct="0"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30000">
                <a:solidFill>
                  <a:schemeClr val="tx1"/>
                </a:solidFill>
                <a:latin typeface="Arial Black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2400" b="0" baseline="0" dirty="0" smtClean="0">
                <a:latin typeface="+mn-lt"/>
              </a:rPr>
              <a:t>A and B are </a:t>
            </a:r>
            <a:r>
              <a:rPr lang="en-US" altLang="en-US" sz="2400" b="0" baseline="0" dirty="0" smtClean="0">
                <a:solidFill>
                  <a:srgbClr val="D60093"/>
                </a:solidFill>
                <a:latin typeface="+mn-lt"/>
              </a:rPr>
              <a:t>not mutually exclusive</a:t>
            </a:r>
            <a:r>
              <a:rPr lang="en-US" altLang="en-US" sz="2400" b="0" baseline="0" dirty="0" smtClean="0">
                <a:latin typeface="+mn-lt"/>
              </a:rPr>
              <a:t>: Can occur together         i.e. Male and smoker</a:t>
            </a:r>
          </a:p>
        </p:txBody>
      </p:sp>
      <p:sp>
        <p:nvSpPr>
          <p:cNvPr id="32772" name="Oval 7"/>
          <p:cNvSpPr>
            <a:spLocks noChangeArrowheads="1"/>
          </p:cNvSpPr>
          <p:nvPr/>
        </p:nvSpPr>
        <p:spPr bwMode="auto">
          <a:xfrm>
            <a:off x="1439863" y="1820863"/>
            <a:ext cx="1223962" cy="1176337"/>
          </a:xfrm>
          <a:prstGeom prst="ellipse">
            <a:avLst/>
          </a:prstGeom>
          <a:solidFill>
            <a:srgbClr val="99FF99"/>
          </a:solidFill>
          <a:ln w="12700" cap="sq">
            <a:solidFill>
              <a:srgbClr val="FF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66"/>
                </a:solidFill>
                <a:latin typeface="Arial Black" pitchFamily="34" charset="0"/>
              </a:rPr>
              <a:t>P(B)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96850" y="88900"/>
            <a:ext cx="8893175" cy="8397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82563" indent="-182563" algn="ctr" eaLnBrk="1" hangingPunct="1">
              <a:buFontTx/>
              <a:buNone/>
              <a:defRPr/>
            </a:pPr>
            <a:r>
              <a:rPr lang="en-US" altLang="en-US" sz="2800" b="1" kern="0" dirty="0">
                <a:solidFill>
                  <a:srgbClr val="D60093"/>
                </a:solidFill>
              </a:rPr>
              <a:t>Addition rule with </a:t>
            </a:r>
            <a:r>
              <a:rPr lang="en-US" altLang="en-US" sz="2800" b="1" kern="0" dirty="0" smtClean="0">
                <a:solidFill>
                  <a:srgbClr val="D60093"/>
                </a:solidFill>
              </a:rPr>
              <a:t>not mutually </a:t>
            </a:r>
            <a:r>
              <a:rPr lang="en-US" altLang="en-US" sz="2800" b="1" kern="0" dirty="0">
                <a:solidFill>
                  <a:srgbClr val="D60093"/>
                </a:solidFill>
              </a:rPr>
              <a:t>exclusive </a:t>
            </a:r>
            <a:r>
              <a:rPr lang="en-US" altLang="en-US" sz="2800" b="1" kern="0" dirty="0" smtClean="0">
                <a:solidFill>
                  <a:srgbClr val="D60093"/>
                </a:solidFill>
              </a:rPr>
              <a:t>events</a:t>
            </a:r>
            <a:endParaRPr lang="en-US" altLang="en-US" sz="2800" b="1" kern="0" dirty="0">
              <a:solidFill>
                <a:srgbClr val="D60093"/>
              </a:solidFill>
            </a:endParaRPr>
          </a:p>
        </p:txBody>
      </p:sp>
      <p:sp>
        <p:nvSpPr>
          <p:cNvPr id="32774" name="Rectangle 3"/>
          <p:cNvSpPr txBox="1">
            <a:spLocks noChangeArrowheads="1"/>
          </p:cNvSpPr>
          <p:nvPr/>
        </p:nvSpPr>
        <p:spPr bwMode="auto">
          <a:xfrm>
            <a:off x="261938" y="3213100"/>
            <a:ext cx="8866187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/>
              <a:t>Two events are not mutually exclusive  </a:t>
            </a:r>
            <a:r>
              <a:rPr lang="en-US" altLang="en-US" sz="1800"/>
              <a:t>(male gender and blood type O).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P(M OR O) = P(M)+P(O) – P(M∩O) = 0.50 + 0.40 – .22= 0.68</a:t>
            </a:r>
          </a:p>
        </p:txBody>
      </p:sp>
      <p:sp>
        <p:nvSpPr>
          <p:cNvPr id="32775" name="Text Box 5"/>
          <p:cNvSpPr txBox="1">
            <a:spLocks noChangeArrowheads="1"/>
          </p:cNvSpPr>
          <p:nvPr/>
        </p:nvSpPr>
        <p:spPr bwMode="auto">
          <a:xfrm>
            <a:off x="3005138" y="2124075"/>
            <a:ext cx="5670550" cy="368300"/>
          </a:xfrm>
          <a:prstGeom prst="rect">
            <a:avLst/>
          </a:prstGeom>
          <a:solidFill>
            <a:srgbClr val="A5EEF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3C3CB6"/>
                </a:solidFill>
                <a:latin typeface="Arial Black" pitchFamily="34" charset="0"/>
              </a:rPr>
              <a:t>P(A OR B) = P(A </a:t>
            </a:r>
            <a:r>
              <a:rPr lang="en-US" altLang="en-US" sz="1800" b="1">
                <a:solidFill>
                  <a:srgbClr val="3C3CB6"/>
                </a:solidFill>
              </a:rPr>
              <a:t>U </a:t>
            </a:r>
            <a:r>
              <a:rPr lang="en-US" altLang="en-US" sz="1800" b="1">
                <a:solidFill>
                  <a:srgbClr val="3C3CB6"/>
                </a:solidFill>
                <a:latin typeface="Arial Black" pitchFamily="34" charset="0"/>
              </a:rPr>
              <a:t>B) = P(A) + P(B) - P(A ∩ B)</a:t>
            </a:r>
          </a:p>
        </p:txBody>
      </p:sp>
      <p:sp>
        <p:nvSpPr>
          <p:cNvPr id="32776" name="Freeform 9"/>
          <p:cNvSpPr>
            <a:spLocks/>
          </p:cNvSpPr>
          <p:nvPr/>
        </p:nvSpPr>
        <p:spPr bwMode="auto">
          <a:xfrm>
            <a:off x="1547813" y="2051050"/>
            <a:ext cx="103187" cy="679450"/>
          </a:xfrm>
          <a:custGeom>
            <a:avLst/>
            <a:gdLst>
              <a:gd name="T0" fmla="*/ 29461 w 102119"/>
              <a:gd name="T1" fmla="*/ 0 h 680383"/>
              <a:gd name="T2" fmla="*/ 88378 w 102119"/>
              <a:gd name="T3" fmla="*/ 98046 h 680383"/>
              <a:gd name="T4" fmla="*/ 112929 w 102119"/>
              <a:gd name="T5" fmla="*/ 200356 h 680383"/>
              <a:gd name="T6" fmla="*/ 112929 w 102119"/>
              <a:gd name="T7" fmla="*/ 298402 h 680383"/>
              <a:gd name="T8" fmla="*/ 93290 w 102119"/>
              <a:gd name="T9" fmla="*/ 413499 h 680383"/>
              <a:gd name="T10" fmla="*/ 58920 w 102119"/>
              <a:gd name="T11" fmla="*/ 537118 h 680383"/>
              <a:gd name="T12" fmla="*/ 0 w 102119"/>
              <a:gd name="T13" fmla="*/ 669271 h 6803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2119" h="680383">
                <a:moveTo>
                  <a:pt x="26002" y="0"/>
                </a:moveTo>
                <a:cubicBezTo>
                  <a:pt x="45864" y="32863"/>
                  <a:pt x="65726" y="65727"/>
                  <a:pt x="78005" y="99674"/>
                </a:cubicBezTo>
                <a:cubicBezTo>
                  <a:pt x="90284" y="133621"/>
                  <a:pt x="96063" y="169735"/>
                  <a:pt x="99674" y="203682"/>
                </a:cubicBezTo>
                <a:cubicBezTo>
                  <a:pt x="103286" y="237629"/>
                  <a:pt x="102563" y="267242"/>
                  <a:pt x="99674" y="303356"/>
                </a:cubicBezTo>
                <a:cubicBezTo>
                  <a:pt x="96785" y="339470"/>
                  <a:pt x="90284" y="379917"/>
                  <a:pt x="82339" y="420364"/>
                </a:cubicBezTo>
                <a:cubicBezTo>
                  <a:pt x="74394" y="460811"/>
                  <a:pt x="65727" y="502704"/>
                  <a:pt x="52004" y="546040"/>
                </a:cubicBezTo>
                <a:cubicBezTo>
                  <a:pt x="38281" y="589376"/>
                  <a:pt x="5056" y="655103"/>
                  <a:pt x="0" y="680383"/>
                </a:cubicBezTo>
              </a:path>
            </a:pathLst>
          </a:custGeom>
          <a:noFill/>
          <a:ln w="952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2777" name="Straight Connector 12"/>
          <p:cNvCxnSpPr>
            <a:cxnSpLocks noChangeShapeType="1"/>
          </p:cNvCxnSpPr>
          <p:nvPr/>
        </p:nvCxnSpPr>
        <p:spPr bwMode="auto">
          <a:xfrm flipV="1">
            <a:off x="1404938" y="2063750"/>
            <a:ext cx="169862" cy="141288"/>
          </a:xfrm>
          <a:prstGeom prst="line">
            <a:avLst/>
          </a:prstGeom>
          <a:noFill/>
          <a:ln w="2540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78" name="Straight Connector 18"/>
          <p:cNvCxnSpPr>
            <a:cxnSpLocks noChangeShapeType="1"/>
          </p:cNvCxnSpPr>
          <p:nvPr/>
        </p:nvCxnSpPr>
        <p:spPr bwMode="auto">
          <a:xfrm flipV="1">
            <a:off x="1404938" y="2135188"/>
            <a:ext cx="215900" cy="144462"/>
          </a:xfrm>
          <a:prstGeom prst="line">
            <a:avLst/>
          </a:prstGeom>
          <a:noFill/>
          <a:ln w="2540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79" name="Straight Connector 19"/>
          <p:cNvCxnSpPr>
            <a:cxnSpLocks noChangeShapeType="1"/>
          </p:cNvCxnSpPr>
          <p:nvPr/>
        </p:nvCxnSpPr>
        <p:spPr bwMode="auto">
          <a:xfrm flipV="1">
            <a:off x="1404938" y="2208213"/>
            <a:ext cx="215900" cy="142875"/>
          </a:xfrm>
          <a:prstGeom prst="line">
            <a:avLst/>
          </a:prstGeom>
          <a:noFill/>
          <a:ln w="2540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0" name="Straight Connector 20"/>
          <p:cNvCxnSpPr>
            <a:cxnSpLocks noChangeShapeType="1"/>
            <a:endCxn id="32776" idx="2"/>
          </p:cNvCxnSpPr>
          <p:nvPr/>
        </p:nvCxnSpPr>
        <p:spPr bwMode="auto">
          <a:xfrm flipV="1">
            <a:off x="1404938" y="2254250"/>
            <a:ext cx="242887" cy="166688"/>
          </a:xfrm>
          <a:prstGeom prst="line">
            <a:avLst/>
          </a:prstGeom>
          <a:noFill/>
          <a:ln w="2540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1" name="Straight Connector 21"/>
          <p:cNvCxnSpPr>
            <a:cxnSpLocks noChangeShapeType="1"/>
          </p:cNvCxnSpPr>
          <p:nvPr/>
        </p:nvCxnSpPr>
        <p:spPr bwMode="auto">
          <a:xfrm flipV="1">
            <a:off x="1404938" y="2338388"/>
            <a:ext cx="246062" cy="149225"/>
          </a:xfrm>
          <a:prstGeom prst="line">
            <a:avLst/>
          </a:prstGeom>
          <a:noFill/>
          <a:ln w="2540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2" name="Straight Connector 22"/>
          <p:cNvCxnSpPr>
            <a:cxnSpLocks noChangeShapeType="1"/>
          </p:cNvCxnSpPr>
          <p:nvPr/>
        </p:nvCxnSpPr>
        <p:spPr bwMode="auto">
          <a:xfrm flipV="1">
            <a:off x="1404938" y="2425700"/>
            <a:ext cx="215900" cy="141288"/>
          </a:xfrm>
          <a:prstGeom prst="line">
            <a:avLst/>
          </a:prstGeom>
          <a:noFill/>
          <a:ln w="2540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3" name="Straight Connector 23"/>
          <p:cNvCxnSpPr>
            <a:cxnSpLocks noChangeShapeType="1"/>
          </p:cNvCxnSpPr>
          <p:nvPr/>
        </p:nvCxnSpPr>
        <p:spPr bwMode="auto">
          <a:xfrm flipV="1">
            <a:off x="1404938" y="2495550"/>
            <a:ext cx="215900" cy="141288"/>
          </a:xfrm>
          <a:prstGeom prst="line">
            <a:avLst/>
          </a:prstGeom>
          <a:noFill/>
          <a:ln w="2540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4" name="Straight Connector 24"/>
          <p:cNvCxnSpPr>
            <a:cxnSpLocks noChangeShapeType="1"/>
          </p:cNvCxnSpPr>
          <p:nvPr/>
        </p:nvCxnSpPr>
        <p:spPr bwMode="auto">
          <a:xfrm flipV="1">
            <a:off x="1331913" y="2571750"/>
            <a:ext cx="282575" cy="158750"/>
          </a:xfrm>
          <a:prstGeom prst="line">
            <a:avLst/>
          </a:prstGeom>
          <a:noFill/>
          <a:ln w="2540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5" name="Straight Connector 39"/>
          <p:cNvCxnSpPr>
            <a:cxnSpLocks noChangeShapeType="1"/>
          </p:cNvCxnSpPr>
          <p:nvPr/>
        </p:nvCxnSpPr>
        <p:spPr bwMode="auto">
          <a:xfrm flipV="1">
            <a:off x="1265238" y="2695575"/>
            <a:ext cx="282575" cy="160338"/>
          </a:xfrm>
          <a:prstGeom prst="line">
            <a:avLst/>
          </a:prstGeom>
          <a:noFill/>
          <a:ln w="25400" algn="ctr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8" name="Group 133"/>
          <p:cNvGraphicFramePr>
            <a:graphicFrameLocks noGrp="1"/>
          </p:cNvGraphicFramePr>
          <p:nvPr/>
        </p:nvGraphicFramePr>
        <p:xfrm>
          <a:off x="2339975" y="4683125"/>
          <a:ext cx="4679951" cy="1985963"/>
        </p:xfrm>
        <a:graphic>
          <a:graphicData uri="http://schemas.openxmlformats.org/drawingml/2006/table">
            <a:tbl>
              <a:tblPr/>
              <a:tblGrid>
                <a:gridCol w="1170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0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Blood Group</a:t>
                      </a: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Males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Females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B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AB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22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8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18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25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Arial" pitchFamily="34" charset="0"/>
                        </a:rPr>
                        <a:t>4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40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35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NZ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13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12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Total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50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50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cs typeface="Times New Roman" pitchFamily="18" charset="0"/>
                        </a:rPr>
                        <a:t>100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cs typeface="Arial" pitchFamily="34" charset="0"/>
                      </a:endParaRPr>
                    </a:p>
                  </a:txBody>
                  <a:tcPr marL="91429" marR="91429"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"/>
          <p:cNvSpPr txBox="1">
            <a:spLocks noChangeArrowheads="1"/>
          </p:cNvSpPr>
          <p:nvPr/>
        </p:nvSpPr>
        <p:spPr bwMode="auto">
          <a:xfrm>
            <a:off x="827584" y="6227264"/>
            <a:ext cx="7776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NZ" altLang="en-US" sz="2400" dirty="0">
                <a:solidFill>
                  <a:srgbClr val="0070C0"/>
                </a:solidFill>
                <a:latin typeface="Tahoma" pitchFamily="34" charset="0"/>
              </a:rPr>
              <a:t>This lecture’s content </a:t>
            </a:r>
            <a:r>
              <a:rPr lang="en-NZ" altLang="en-US" sz="2400" dirty="0" smtClean="0">
                <a:solidFill>
                  <a:srgbClr val="0070C0"/>
                </a:solidFill>
                <a:latin typeface="Tahoma" pitchFamily="34" charset="0"/>
              </a:rPr>
              <a:t>applies to everyday </a:t>
            </a:r>
            <a:r>
              <a:rPr lang="en-NZ" altLang="en-US" sz="2400" dirty="0">
                <a:solidFill>
                  <a:srgbClr val="0070C0"/>
                </a:solidFill>
                <a:latin typeface="Tahoma" pitchFamily="34" charset="0"/>
              </a:rPr>
              <a:t>life </a:t>
            </a:r>
            <a:r>
              <a:rPr lang="en-NZ" altLang="en-US" sz="2400" dirty="0" smtClean="0">
                <a:solidFill>
                  <a:srgbClr val="0070C0"/>
                </a:solidFill>
                <a:latin typeface="Tahoma" pitchFamily="34" charset="0"/>
              </a:rPr>
              <a:t>as well!!!</a:t>
            </a:r>
            <a:endParaRPr lang="en-US" altLang="en-US" sz="2400" dirty="0">
              <a:solidFill>
                <a:srgbClr val="0070C0"/>
              </a:solidFill>
              <a:latin typeface="Tahoma" pitchFamily="34" charset="0"/>
            </a:endParaRP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46858"/>
            <a:ext cx="1285044" cy="298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 rot="16200000">
            <a:off x="921393" y="3162576"/>
            <a:ext cx="1944022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NZ" altLang="en-US" sz="2000" kern="0" dirty="0" smtClean="0"/>
              <a:t>Linear Algebra</a:t>
            </a:r>
            <a:endParaRPr lang="en-US" altLang="en-US" sz="2000" kern="0" dirty="0" smtClean="0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46858"/>
            <a:ext cx="1285044" cy="298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 rot="16200000">
            <a:off x="2523069" y="3162576"/>
            <a:ext cx="2664103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NZ" altLang="en-US" sz="2000" kern="0" dirty="0" smtClean="0"/>
              <a:t>Probability/Statistics</a:t>
            </a:r>
            <a:endParaRPr lang="en-US" altLang="en-US" sz="2000" kern="0" dirty="0" smtClean="0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046858"/>
            <a:ext cx="1285044" cy="298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"/>
          <p:cNvSpPr txBox="1">
            <a:spLocks noChangeArrowheads="1"/>
          </p:cNvSpPr>
          <p:nvPr/>
        </p:nvSpPr>
        <p:spPr bwMode="auto">
          <a:xfrm rot="16200000">
            <a:off x="4294669" y="3235883"/>
            <a:ext cx="2664103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Z" altLang="en-US" sz="1800" kern="0" dirty="0" smtClean="0"/>
              <a:t>Algorithms and         Data Structures</a:t>
            </a:r>
            <a:endParaRPr lang="en-US" altLang="en-US" sz="1800" kern="0" dirty="0" smtClean="0"/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55998"/>
            <a:ext cx="828092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8"/>
          <a:stretch/>
        </p:blipFill>
        <p:spPr bwMode="auto">
          <a:xfrm>
            <a:off x="107504" y="5013176"/>
            <a:ext cx="8883923" cy="69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94577" y="692696"/>
            <a:ext cx="5206020" cy="850106"/>
          </a:xfrm>
        </p:spPr>
        <p:txBody>
          <a:bodyPr/>
          <a:lstStyle/>
          <a:p>
            <a:r>
              <a:rPr lang="en-NZ" altLang="en-US" dirty="0" smtClean="0"/>
              <a:t>Machine Learning</a:t>
            </a:r>
            <a:endParaRPr lang="tr-TR" altLang="en-US" dirty="0" smtClean="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030459"/>
            <a:ext cx="1285044" cy="298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3"/>
          <p:cNvSpPr txBox="1">
            <a:spLocks noChangeArrowheads="1"/>
          </p:cNvSpPr>
          <p:nvPr/>
        </p:nvSpPr>
        <p:spPr bwMode="auto">
          <a:xfrm rot="16200000">
            <a:off x="6094868" y="3074169"/>
            <a:ext cx="2664103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NZ" altLang="en-US" sz="2000" kern="0" dirty="0" smtClean="0"/>
              <a:t>Signal Processing</a:t>
            </a:r>
            <a:endParaRPr lang="en-US" altLang="en-US" sz="20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68313" y="2636838"/>
            <a:ext cx="8229600" cy="1143000"/>
          </a:xfrm>
        </p:spPr>
        <p:txBody>
          <a:bodyPr/>
          <a:lstStyle/>
          <a:p>
            <a:r>
              <a:rPr lang="en-NZ" altLang="en-US" b="1" smtClean="0">
                <a:solidFill>
                  <a:srgbClr val="99CC00"/>
                </a:solidFill>
              </a:rPr>
              <a:t>Statistics</a:t>
            </a:r>
            <a:endParaRPr lang="en-US" altLang="en-US" b="1" smtClean="0">
              <a:solidFill>
                <a:srgbClr val="99C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z="3600" dirty="0" smtClean="0">
                <a:solidFill>
                  <a:srgbClr val="99CC00"/>
                </a:solidFill>
              </a:rPr>
              <a:t>Terminology: Populations &amp; Samples</a:t>
            </a:r>
            <a:endParaRPr lang="en-US" altLang="en-US" sz="3600" dirty="0" smtClean="0">
              <a:solidFill>
                <a:srgbClr val="99CC00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339792" y="1414337"/>
            <a:ext cx="8353176" cy="44640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IE" altLang="en-US" sz="2400" b="1" smtClean="0">
                <a:solidFill>
                  <a:schemeClr val="folHlink"/>
                </a:solidFill>
              </a:rPr>
              <a:t>Population</a:t>
            </a:r>
            <a:r>
              <a:rPr lang="en-IE" altLang="en-US" sz="2400" smtClean="0"/>
              <a:t>: the complete set of individuals, objects or scores of interest </a:t>
            </a:r>
          </a:p>
          <a:p>
            <a:pPr lvl="1" eaLnBrk="1" hangingPunct="1">
              <a:lnSpc>
                <a:spcPct val="90000"/>
              </a:lnSpc>
            </a:pPr>
            <a:r>
              <a:rPr lang="en-IE" altLang="en-US" sz="2000" smtClean="0"/>
              <a:t>Often too large to sample in its entirety </a:t>
            </a:r>
          </a:p>
          <a:p>
            <a:pPr lvl="1" eaLnBrk="1" hangingPunct="1">
              <a:lnSpc>
                <a:spcPct val="90000"/>
              </a:lnSpc>
            </a:pPr>
            <a:r>
              <a:rPr lang="en-IE" altLang="en-US" sz="2000" smtClean="0"/>
              <a:t>It may be real or hypothetical (e.g. the results from an experiment repeated ad infinitum)</a:t>
            </a:r>
          </a:p>
          <a:p>
            <a:pPr lvl="1" eaLnBrk="1" hangingPunct="1">
              <a:lnSpc>
                <a:spcPct val="90000"/>
              </a:lnSpc>
            </a:pPr>
            <a:endParaRPr lang="en-IE" altLang="en-US" sz="2000" smtClean="0"/>
          </a:p>
          <a:p>
            <a:pPr eaLnBrk="1" hangingPunct="1">
              <a:lnSpc>
                <a:spcPct val="90000"/>
              </a:lnSpc>
            </a:pPr>
            <a:r>
              <a:rPr lang="en-IE" altLang="en-US" sz="2400" b="1" smtClean="0">
                <a:solidFill>
                  <a:schemeClr val="folHlink"/>
                </a:solidFill>
              </a:rPr>
              <a:t>Sample</a:t>
            </a:r>
            <a:r>
              <a:rPr lang="en-IE" altLang="en-US" sz="2400" smtClean="0"/>
              <a:t>: A subset of the population. </a:t>
            </a:r>
          </a:p>
          <a:p>
            <a:pPr lvl="1" eaLnBrk="1" hangingPunct="1">
              <a:lnSpc>
                <a:spcPct val="90000"/>
              </a:lnSpc>
            </a:pPr>
            <a:r>
              <a:rPr lang="en-IE" altLang="en-US" sz="2000" smtClean="0"/>
              <a:t>Random selection attempts to ensure the sample is </a:t>
            </a:r>
            <a:r>
              <a:rPr lang="en-IE" altLang="en-US" sz="2000" b="1" smtClean="0">
                <a:solidFill>
                  <a:schemeClr val="folHlink"/>
                </a:solidFill>
              </a:rPr>
              <a:t>representative</a:t>
            </a:r>
            <a:r>
              <a:rPr lang="en-IE" altLang="en-US" sz="2000" smtClean="0"/>
              <a:t> of the population.</a:t>
            </a:r>
            <a:endParaRPr lang="en-US" altLang="en-US" sz="2000" dirty="0" smtClean="0"/>
          </a:p>
        </p:txBody>
      </p:sp>
      <p:pic>
        <p:nvPicPr>
          <p:cNvPr id="184322" name="Picture 2" descr="http://www.snapsurveys.com/blog/wp-content/uploads/2011/08/target-popul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581128"/>
            <a:ext cx="49720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7234" y="4950667"/>
            <a:ext cx="3907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Imagine you want to study the average height of people in New Zealand.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population would be every person in New Zealand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sample would be a group of people ( 100, 1000, etc.) in New Zealand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3200" dirty="0" smtClean="0">
                <a:solidFill>
                  <a:srgbClr val="99CC00"/>
                </a:solidFill>
              </a:rPr>
              <a:t>The importance of using a sample which is representative of the population</a:t>
            </a:r>
            <a:endParaRPr lang="en-US" sz="3200" dirty="0">
              <a:solidFill>
                <a:srgbClr val="99CC00"/>
              </a:solidFill>
            </a:endParaRPr>
          </a:p>
        </p:txBody>
      </p:sp>
      <p:pic>
        <p:nvPicPr>
          <p:cNvPr id="184322" name="Picture 2" descr="https://pbs.twimg.com/media/Cwz56mpXAAARJ3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3174" r="6294" b="4762"/>
          <a:stretch/>
        </p:blipFill>
        <p:spPr bwMode="auto">
          <a:xfrm>
            <a:off x="3923928" y="1988840"/>
            <a:ext cx="507408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snapsurveys.com/blog/wp-content/uploads/2011/08/target-popul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1" y="2924944"/>
            <a:ext cx="3708251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68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>
                <a:solidFill>
                  <a:srgbClr val="99CC00"/>
                </a:solidFill>
              </a:rPr>
              <a:t>Variables</a:t>
            </a:r>
            <a:endParaRPr lang="en-US" altLang="en-US" dirty="0" smtClean="0">
              <a:solidFill>
                <a:srgbClr val="99CC00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412875"/>
            <a:ext cx="8348663" cy="48402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IE" altLang="en-US" sz="2800" b="1" dirty="0" smtClean="0">
                <a:solidFill>
                  <a:schemeClr val="folHlink"/>
                </a:solidFill>
              </a:rPr>
              <a:t>Variables</a:t>
            </a:r>
            <a:r>
              <a:rPr lang="en-IE" altLang="en-US" sz="2800" dirty="0" smtClean="0"/>
              <a:t> are the quantities measured in a sample. They may be classified as:</a:t>
            </a:r>
          </a:p>
          <a:p>
            <a:pPr lvl="1" eaLnBrk="1" hangingPunct="1">
              <a:lnSpc>
                <a:spcPct val="90000"/>
              </a:lnSpc>
            </a:pPr>
            <a:r>
              <a:rPr lang="en-IE" altLang="en-US" sz="2400" b="1" dirty="0" smtClean="0">
                <a:solidFill>
                  <a:schemeClr val="folHlink"/>
                </a:solidFill>
              </a:rPr>
              <a:t>Quantitative</a:t>
            </a:r>
            <a:r>
              <a:rPr lang="en-IE" altLang="en-US" sz="2400" b="1" dirty="0" smtClean="0"/>
              <a:t> </a:t>
            </a:r>
            <a:r>
              <a:rPr lang="en-IE" altLang="en-US" sz="2400" dirty="0" smtClean="0"/>
              <a:t>i.e. numerical</a:t>
            </a:r>
          </a:p>
          <a:p>
            <a:pPr lvl="2" eaLnBrk="1" hangingPunct="1">
              <a:lnSpc>
                <a:spcPct val="90000"/>
              </a:lnSpc>
            </a:pPr>
            <a:r>
              <a:rPr lang="en-IE" altLang="en-US" sz="2000" b="1" dirty="0" smtClean="0">
                <a:solidFill>
                  <a:schemeClr val="folHlink"/>
                </a:solidFill>
              </a:rPr>
              <a:t>Continuous</a:t>
            </a:r>
            <a:r>
              <a:rPr lang="en-IE" altLang="en-US" sz="2000" dirty="0" smtClean="0"/>
              <a:t> (e.g. Height, Income, cholesterol levels…)</a:t>
            </a:r>
          </a:p>
          <a:p>
            <a:pPr lvl="2" eaLnBrk="1" hangingPunct="1">
              <a:lnSpc>
                <a:spcPct val="90000"/>
              </a:lnSpc>
            </a:pPr>
            <a:r>
              <a:rPr lang="en-IE" altLang="en-US" sz="2000" b="1" dirty="0" smtClean="0">
                <a:solidFill>
                  <a:schemeClr val="folHlink"/>
                </a:solidFill>
              </a:rPr>
              <a:t>Discrete</a:t>
            </a:r>
            <a:r>
              <a:rPr lang="en-IE" altLang="en-US" sz="2000" dirty="0" smtClean="0"/>
              <a:t> (e.g. number of persons in a classroom)</a:t>
            </a:r>
          </a:p>
          <a:p>
            <a:pPr lvl="2" eaLnBrk="1" hangingPunct="1">
              <a:lnSpc>
                <a:spcPct val="90000"/>
              </a:lnSpc>
            </a:pPr>
            <a:endParaRPr lang="en-IE" alt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IE" altLang="en-US" sz="2400" b="1" dirty="0" smtClean="0">
                <a:solidFill>
                  <a:schemeClr val="folHlink"/>
                </a:solidFill>
              </a:rPr>
              <a:t>Categorical</a:t>
            </a:r>
          </a:p>
          <a:p>
            <a:pPr lvl="2" eaLnBrk="1" hangingPunct="1">
              <a:lnSpc>
                <a:spcPct val="90000"/>
              </a:lnSpc>
            </a:pPr>
            <a:r>
              <a:rPr lang="en-IE" altLang="en-US" sz="2000" b="1" dirty="0" smtClean="0">
                <a:solidFill>
                  <a:schemeClr val="folHlink"/>
                </a:solidFill>
              </a:rPr>
              <a:t>Nominal</a:t>
            </a:r>
            <a:r>
              <a:rPr lang="en-IE" altLang="en-US" sz="2000" dirty="0" smtClean="0"/>
              <a:t> (e.g. gender, blood group, car </a:t>
            </a:r>
            <a:r>
              <a:rPr lang="en-IE" altLang="en-US" sz="2000" dirty="0" err="1" smtClean="0"/>
              <a:t>color</a:t>
            </a:r>
            <a:r>
              <a:rPr lang="en-IE" altLang="en-US" sz="2000" dirty="0" smtClean="0"/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n-IE" altLang="en-US" sz="2000" b="1" dirty="0" smtClean="0">
                <a:solidFill>
                  <a:schemeClr val="folHlink"/>
                </a:solidFill>
              </a:rPr>
              <a:t>Ordinal</a:t>
            </a:r>
            <a:r>
              <a:rPr lang="en-IE" altLang="en-US" sz="2000" b="1" dirty="0" smtClean="0"/>
              <a:t> </a:t>
            </a:r>
            <a:r>
              <a:rPr lang="en-IE" altLang="en-US" sz="2000" dirty="0" smtClean="0"/>
              <a:t>(</a:t>
            </a:r>
            <a:r>
              <a:rPr lang="en-IE" altLang="en-US" sz="2000" dirty="0" smtClean="0">
                <a:solidFill>
                  <a:schemeClr val="folHlink"/>
                </a:solidFill>
              </a:rPr>
              <a:t>ranked</a:t>
            </a:r>
            <a:r>
              <a:rPr lang="en-IE" altLang="en-US" sz="2000" dirty="0" smtClean="0"/>
              <a:t> e.g. mild, moderate or severe illness) 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dirty="0" smtClean="0"/>
              <a:t>If the value of a variable cannot be predicted in advance then the variable is referred to as a </a:t>
            </a:r>
            <a:r>
              <a:rPr lang="en-IE" altLang="en-US" b="1" dirty="0" smtClean="0">
                <a:solidFill>
                  <a:schemeClr val="folHlink"/>
                </a:solidFill>
              </a:rPr>
              <a:t>random variable</a:t>
            </a:r>
          </a:p>
          <a:p>
            <a:pPr eaLnBrk="1" hangingPunct="1">
              <a:lnSpc>
                <a:spcPct val="90000"/>
              </a:lnSpc>
            </a:pPr>
            <a:endParaRPr lang="en-IE" altLang="en-US" dirty="0"/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IE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5482952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99CC00"/>
                </a:solidFill>
              </a:rPr>
              <a:t>Frequency histogram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4294967295"/>
          </p:nvPr>
        </p:nvSpPr>
        <p:spPr>
          <a:xfrm>
            <a:off x="468313" y="1743075"/>
            <a:ext cx="4535735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 dirty="0" smtClean="0">
                <a:solidFill>
                  <a:srgbClr val="99CC00"/>
                </a:solidFill>
              </a:rPr>
              <a:t>Frequency Histogram</a:t>
            </a:r>
          </a:p>
          <a:p>
            <a:pPr eaLnBrk="1" hangingPunct="1"/>
            <a:r>
              <a:rPr lang="en-US" altLang="en-US" sz="2400" dirty="0" smtClean="0"/>
              <a:t>A bar graph that represents the frequency distribution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The horizontal scale is quantitative and measures the range of data values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The vertical scale measures the frequencies of the classes/events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85977"/>
              </p:ext>
            </p:extLst>
          </p:nvPr>
        </p:nvGraphicFramePr>
        <p:xfrm>
          <a:off x="6907327" y="361029"/>
          <a:ext cx="2154436" cy="3645027"/>
        </p:xfrm>
        <a:graphic>
          <a:graphicData uri="http://schemas.openxmlformats.org/drawingml/2006/table">
            <a:tbl>
              <a:tblPr/>
              <a:tblGrid>
                <a:gridCol w="1415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46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Age range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Freq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NZ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10-20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5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20-30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NZ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5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NZ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30-40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5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40-50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7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50-60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5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60-70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</a:t>
                      </a:r>
                      <a:endParaRPr kumimoji="0" lang="en-US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5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70-80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57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BE0E3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cs typeface="Arial" charset="0"/>
                        </a:rPr>
                        <a:t>80-90</a:t>
                      </a:r>
                      <a:endParaRPr kumimoji="0" lang="en-US" alt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NZ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570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BBE0E3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cs typeface="Arial" charset="0"/>
                        </a:rPr>
                        <a:t>90-100</a:t>
                      </a:r>
                      <a:endParaRPr kumimoji="0" lang="en-US" alt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NZ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38" descr="http://www.softschools.com/math/probability_and_statistics/images/histogram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77072"/>
            <a:ext cx="4088786" cy="25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85287" y="0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400" b="1" dirty="0"/>
              <a:t>frequency table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30200" y="114300"/>
            <a:ext cx="8505825" cy="9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99CC00"/>
                </a:solidFill>
              </a:rPr>
              <a:t>Relative Frequency Histogram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rgbClr val="00279F"/>
              </a:solidFill>
            </a:endParaRP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4648200" y="33528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1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181600" y="2819400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1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685800" y="914400"/>
            <a:ext cx="78486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Tahoma" pitchFamily="34" charset="0"/>
              </a:rPr>
              <a:t>Has the same shape and horizontal scale as a histogram, but the vertical scale is marked with relative frequencies.</a:t>
            </a:r>
          </a:p>
        </p:txBody>
      </p:sp>
      <p:pic>
        <p:nvPicPr>
          <p:cNvPr id="43014" name="Picture 2" descr="http://sphweb.bumc.bu.edu/otlt/mph-modules/bs/bs704_summarizingdata/Histogram_Rel_Freq-Hyperten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916113"/>
            <a:ext cx="64246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NZ" altLang="en-US" sz="2800" kern="0" dirty="0" smtClean="0"/>
              <a:t>A Frequency distribution (</a:t>
            </a:r>
            <a:r>
              <a:rPr lang="en-NZ" altLang="en-US" sz="2800" kern="0" dirty="0" smtClean="0">
                <a:solidFill>
                  <a:srgbClr val="99CC00"/>
                </a:solidFill>
              </a:rPr>
              <a:t>left</a:t>
            </a:r>
            <a:r>
              <a:rPr lang="en-NZ" altLang="en-US" sz="2800" kern="0" dirty="0" smtClean="0"/>
              <a:t>) will converge to a probability distribution/density curve (</a:t>
            </a:r>
            <a:r>
              <a:rPr lang="en-NZ" altLang="en-US" sz="2800" kern="0" dirty="0" smtClean="0">
                <a:solidFill>
                  <a:srgbClr val="99CC00"/>
                </a:solidFill>
              </a:rPr>
              <a:t>right</a:t>
            </a:r>
            <a:r>
              <a:rPr lang="en-NZ" altLang="en-US" sz="2800" kern="0" dirty="0" smtClean="0"/>
              <a:t>) as number of samples N gets larger</a:t>
            </a:r>
            <a:endParaRPr lang="en-US" altLang="en-US" sz="2800" kern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07" y="2060848"/>
            <a:ext cx="4352597" cy="2738254"/>
          </a:xfrm>
          <a:prstGeom prst="rect">
            <a:avLst/>
          </a:prstGeom>
        </p:spPr>
      </p:pic>
      <p:pic>
        <p:nvPicPr>
          <p:cNvPr id="6" name="Picture 2" descr="https://sugarandslugs.files.wordpress.com/2011/02/heights1.png?w=480&amp;h=2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04" y="2348880"/>
            <a:ext cx="414340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56411" y="5750735"/>
            <a:ext cx="24594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Tahoma" pitchFamily="34" charset="0"/>
              </a:rPr>
              <a:t>Note of caution:</a:t>
            </a:r>
            <a:endParaRPr lang="en-US" altLang="en-US" sz="1800" dirty="0">
              <a:latin typeface="Tahoma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771800" y="6716913"/>
            <a:ext cx="4032448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4572000" y="5445224"/>
            <a:ext cx="0" cy="1247374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5013160" y="5449136"/>
            <a:ext cx="0" cy="1247374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699792" y="6430988"/>
            <a:ext cx="65009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 smtClean="0">
                <a:latin typeface="Tahoma" pitchFamily="34" charset="0"/>
              </a:rPr>
              <a:t>Trait</a:t>
            </a:r>
            <a:endParaRPr lang="en-US" altLang="en-US" sz="1100" b="1" dirty="0">
              <a:latin typeface="Tahoma" pitchFamily="34" charset="0"/>
            </a:endParaRPr>
          </a:p>
        </p:txBody>
      </p:sp>
      <p:sp>
        <p:nvSpPr>
          <p:cNvPr id="8" name="Multiply 7"/>
          <p:cNvSpPr/>
          <p:nvPr/>
        </p:nvSpPr>
        <p:spPr bwMode="auto">
          <a:xfrm>
            <a:off x="2544117" y="4984553"/>
            <a:ext cx="4487813" cy="2271027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63500" cap="flat" cmpd="sng" algn="ctr">
            <a:solidFill>
              <a:srgbClr val="FE97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ahoma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Freeform 2"/>
          <p:cNvSpPr>
            <a:spLocks/>
          </p:cNvSpPr>
          <p:nvPr/>
        </p:nvSpPr>
        <p:spPr bwMode="auto">
          <a:xfrm>
            <a:off x="467544" y="1662112"/>
            <a:ext cx="3051175" cy="1982788"/>
          </a:xfrm>
          <a:custGeom>
            <a:avLst/>
            <a:gdLst>
              <a:gd name="T0" fmla="*/ 27128 w 3051016"/>
              <a:gd name="T1" fmla="*/ 560894 h 1983433"/>
              <a:gd name="T2" fmla="*/ 286646 w 3051016"/>
              <a:gd name="T3" fmla="*/ 167038 h 1983433"/>
              <a:gd name="T4" fmla="*/ 1133467 w 3051016"/>
              <a:gd name="T5" fmla="*/ 289272 h 1983433"/>
              <a:gd name="T6" fmla="*/ 1816395 w 3051016"/>
              <a:gd name="T7" fmla="*/ 4065 h 1983433"/>
              <a:gd name="T8" fmla="*/ 2622243 w 3051016"/>
              <a:gd name="T9" fmla="*/ 167038 h 1983433"/>
              <a:gd name="T10" fmla="*/ 3045654 w 3051016"/>
              <a:gd name="T11" fmla="*/ 764614 h 1983433"/>
              <a:gd name="T12" fmla="*/ 2827109 w 3051016"/>
              <a:gd name="T13" fmla="*/ 1579496 h 1983433"/>
              <a:gd name="T14" fmla="*/ 2007614 w 3051016"/>
              <a:gd name="T15" fmla="*/ 1606657 h 1983433"/>
              <a:gd name="T16" fmla="*/ 1242739 w 3051016"/>
              <a:gd name="T17" fmla="*/ 1973354 h 1983433"/>
              <a:gd name="T18" fmla="*/ 600784 w 3051016"/>
              <a:gd name="T19" fmla="*/ 1525171 h 1983433"/>
              <a:gd name="T20" fmla="*/ 68117 w 3051016"/>
              <a:gd name="T21" fmla="*/ 1172054 h 1983433"/>
              <a:gd name="T22" fmla="*/ 27128 w 3051016"/>
              <a:gd name="T23" fmla="*/ 560894 h 198343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051016" h="1983433">
                <a:moveTo>
                  <a:pt x="27113" y="563638"/>
                </a:moveTo>
                <a:cubicBezTo>
                  <a:pt x="63507" y="395316"/>
                  <a:pt x="102176" y="213345"/>
                  <a:pt x="286421" y="167853"/>
                </a:cubicBezTo>
                <a:cubicBezTo>
                  <a:pt x="470666" y="122361"/>
                  <a:pt x="877824" y="317978"/>
                  <a:pt x="1132582" y="290683"/>
                </a:cubicBezTo>
                <a:cubicBezTo>
                  <a:pt x="1387340" y="263388"/>
                  <a:pt x="1567036" y="24552"/>
                  <a:pt x="1814970" y="4080"/>
                </a:cubicBezTo>
                <a:cubicBezTo>
                  <a:pt x="2062904" y="-16392"/>
                  <a:pt x="2415471" y="40474"/>
                  <a:pt x="2620188" y="167853"/>
                </a:cubicBezTo>
                <a:cubicBezTo>
                  <a:pt x="2824905" y="295232"/>
                  <a:pt x="3009150" y="531793"/>
                  <a:pt x="3043269" y="768354"/>
                </a:cubicBezTo>
                <a:cubicBezTo>
                  <a:pt x="3077388" y="1004915"/>
                  <a:pt x="2997776" y="1446193"/>
                  <a:pt x="2824904" y="1587220"/>
                </a:cubicBezTo>
                <a:cubicBezTo>
                  <a:pt x="2652032" y="1728247"/>
                  <a:pt x="2269896" y="1548551"/>
                  <a:pt x="2006039" y="1614515"/>
                </a:cubicBezTo>
                <a:cubicBezTo>
                  <a:pt x="1742182" y="1680479"/>
                  <a:pt x="1476051" y="1996653"/>
                  <a:pt x="1241764" y="1983005"/>
                </a:cubicBezTo>
                <a:cubicBezTo>
                  <a:pt x="1007477" y="1969357"/>
                  <a:pt x="795937" y="1666832"/>
                  <a:pt x="600319" y="1532629"/>
                </a:cubicBezTo>
                <a:cubicBezTo>
                  <a:pt x="404701" y="1398426"/>
                  <a:pt x="156767" y="1337011"/>
                  <a:pt x="68057" y="1177787"/>
                </a:cubicBezTo>
                <a:cubicBezTo>
                  <a:pt x="-20653" y="1018563"/>
                  <a:pt x="-9281" y="731960"/>
                  <a:pt x="27113" y="563638"/>
                </a:cubicBez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060" name="Picture 2" descr="https://lh3.googleusercontent.com/-P34C-nOJuNk/UfELzFNhsXI/AAAAAAAAABE/gaKg58f8rJ4/w800-h800/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63" y="2288381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61" name="TextBox 24"/>
          <p:cNvSpPr txBox="1">
            <a:spLocks noChangeArrowheads="1"/>
          </p:cNvSpPr>
          <p:nvPr/>
        </p:nvSpPr>
        <p:spPr bwMode="auto">
          <a:xfrm>
            <a:off x="107826" y="163351"/>
            <a:ext cx="84246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NZ" altLang="en-US" sz="2800" dirty="0" smtClean="0">
                <a:solidFill>
                  <a:srgbClr val="99CC00"/>
                </a:solidFill>
                <a:latin typeface="Tahoma" pitchFamily="34" charset="0"/>
              </a:rPr>
              <a:t>If I sample often enough from a population, I will get a frequency distribution that characterizes the population</a:t>
            </a:r>
            <a:endParaRPr lang="en-US" altLang="en-US" sz="2800" dirty="0">
              <a:solidFill>
                <a:srgbClr val="99CC00"/>
              </a:solidFill>
              <a:latin typeface="Tahoma" pitchFamily="34" charset="0"/>
            </a:endParaRPr>
          </a:p>
        </p:txBody>
      </p:sp>
      <p:pic>
        <p:nvPicPr>
          <p:cNvPr id="440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7" t="39069" r="34270" b="19469"/>
          <a:stretch>
            <a:fillRect/>
          </a:stretch>
        </p:blipFill>
        <p:spPr bwMode="auto">
          <a:xfrm>
            <a:off x="123031" y="4059238"/>
            <a:ext cx="4433887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https://adapaproject.org/images/biobook_images/Height%20distributions.png"/>
          <p:cNvSpPr>
            <a:spLocks noChangeAspect="1" noChangeArrowheads="1"/>
          </p:cNvSpPr>
          <p:nvPr/>
        </p:nvSpPr>
        <p:spPr bwMode="auto">
          <a:xfrm>
            <a:off x="1635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558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6" r="53579"/>
          <a:stretch/>
        </p:blipFill>
        <p:spPr bwMode="auto">
          <a:xfrm>
            <a:off x="4788024" y="4141306"/>
            <a:ext cx="4211568" cy="257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 bwMode="auto">
          <a:xfrm rot="5400000">
            <a:off x="5666010" y="1384067"/>
            <a:ext cx="2455596" cy="2538878"/>
          </a:xfrm>
          <a:custGeom>
            <a:avLst/>
            <a:gdLst>
              <a:gd name="connsiteX0" fmla="*/ 63853 w 2455596"/>
              <a:gd name="connsiteY0" fmla="*/ 963070 h 2538878"/>
              <a:gd name="connsiteX1" fmla="*/ 170731 w 2455596"/>
              <a:gd name="connsiteY1" fmla="*/ 226800 h 2538878"/>
              <a:gd name="connsiteX2" fmla="*/ 1465142 w 2455596"/>
              <a:gd name="connsiteY2" fmla="*/ 13044 h 2538878"/>
              <a:gd name="connsiteX3" fmla="*/ 2177661 w 2455596"/>
              <a:gd name="connsiteY3" fmla="*/ 535559 h 2538878"/>
              <a:gd name="connsiteX4" fmla="*/ 2438918 w 2455596"/>
              <a:gd name="connsiteY4" fmla="*/ 1509335 h 2538878"/>
              <a:gd name="connsiteX5" fmla="*/ 1750150 w 2455596"/>
              <a:gd name="connsiteY5" fmla="*/ 2388109 h 2538878"/>
              <a:gd name="connsiteX6" fmla="*/ 788248 w 2455596"/>
              <a:gd name="connsiteY6" fmla="*/ 2459361 h 2538878"/>
              <a:gd name="connsiteX7" fmla="*/ 621994 w 2455596"/>
              <a:gd name="connsiteY7" fmla="*/ 1568712 h 2538878"/>
              <a:gd name="connsiteX8" fmla="*/ 40103 w 2455596"/>
              <a:gd name="connsiteY8" fmla="*/ 1283704 h 2538878"/>
              <a:gd name="connsiteX9" fmla="*/ 63853 w 2455596"/>
              <a:gd name="connsiteY9" fmla="*/ 963070 h 253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5596" h="2538878">
                <a:moveTo>
                  <a:pt x="63853" y="963070"/>
                </a:moveTo>
                <a:cubicBezTo>
                  <a:pt x="85624" y="786919"/>
                  <a:pt x="-62817" y="385138"/>
                  <a:pt x="170731" y="226800"/>
                </a:cubicBezTo>
                <a:cubicBezTo>
                  <a:pt x="404279" y="68462"/>
                  <a:pt x="1130654" y="-38416"/>
                  <a:pt x="1465142" y="13044"/>
                </a:cubicBezTo>
                <a:cubicBezTo>
                  <a:pt x="1799630" y="64504"/>
                  <a:pt x="2015365" y="286177"/>
                  <a:pt x="2177661" y="535559"/>
                </a:cubicBezTo>
                <a:cubicBezTo>
                  <a:pt x="2339957" y="784941"/>
                  <a:pt x="2510170" y="1200577"/>
                  <a:pt x="2438918" y="1509335"/>
                </a:cubicBezTo>
                <a:cubicBezTo>
                  <a:pt x="2367666" y="1818093"/>
                  <a:pt x="2025262" y="2229771"/>
                  <a:pt x="1750150" y="2388109"/>
                </a:cubicBezTo>
                <a:cubicBezTo>
                  <a:pt x="1475038" y="2546447"/>
                  <a:pt x="976274" y="2595927"/>
                  <a:pt x="788248" y="2459361"/>
                </a:cubicBezTo>
                <a:cubicBezTo>
                  <a:pt x="600222" y="2322795"/>
                  <a:pt x="746685" y="1764655"/>
                  <a:pt x="621994" y="1568712"/>
                </a:cubicBezTo>
                <a:cubicBezTo>
                  <a:pt x="497303" y="1372769"/>
                  <a:pt x="133126" y="1388603"/>
                  <a:pt x="40103" y="1283704"/>
                </a:cubicBezTo>
                <a:cubicBezTo>
                  <a:pt x="-52920" y="1178805"/>
                  <a:pt x="42082" y="1139221"/>
                  <a:pt x="63853" y="963070"/>
                </a:cubicBez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Arial" charset="0"/>
            </a:endParaRPr>
          </a:p>
        </p:txBody>
      </p:sp>
      <p:pic>
        <p:nvPicPr>
          <p:cNvPr id="195590" name="Picture 6" descr="http://www.clker.com/cliparts/e/b/7/0/12362693641685578473ericlemerdy_man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48" y="2420888"/>
            <a:ext cx="295519" cy="66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8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dirty="0" smtClean="0">
                <a:solidFill>
                  <a:srgbClr val="99CC00"/>
                </a:solidFill>
              </a:rPr>
              <a:t>Cumulative distribution function</a:t>
            </a:r>
            <a:endParaRPr lang="en-US" altLang="en-US" dirty="0" smtClean="0">
              <a:solidFill>
                <a:srgbClr val="99CC00"/>
              </a:solidFill>
            </a:endParaRP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>
          <a:xfrm>
            <a:off x="457200" y="2057401"/>
            <a:ext cx="4276725" cy="3394472"/>
          </a:xfrm>
        </p:spPr>
        <p:txBody>
          <a:bodyPr/>
          <a:lstStyle/>
          <a:p>
            <a:r>
              <a:rPr lang="en-US" altLang="en-US" sz="1500" dirty="0"/>
              <a:t>The </a:t>
            </a:r>
            <a:r>
              <a:rPr lang="en-US" altLang="en-US" sz="1500" dirty="0">
                <a:solidFill>
                  <a:srgbClr val="99CC00"/>
                </a:solidFill>
              </a:rPr>
              <a:t>cumulative distribution function</a:t>
            </a:r>
            <a:r>
              <a:rPr lang="en-US" altLang="en-US" sz="1500" dirty="0"/>
              <a:t> (CDF) of a real-valued random variable X, or just distribution function of X, evaluated at x, is the probability that X will take a value less than or equal to x.</a:t>
            </a:r>
          </a:p>
        </p:txBody>
      </p:sp>
      <p:pic>
        <p:nvPicPr>
          <p:cNvPr id="78852" name="Picture 6" descr="http://daad.wb.tu-harburg.de/uploads/pics/cdf-pdf-1_0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69" y="2132411"/>
            <a:ext cx="2487216" cy="351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98298" y="1861192"/>
            <a:ext cx="131713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050" b="1" dirty="0"/>
              <a:t>Probability distribution</a:t>
            </a:r>
          </a:p>
          <a:p>
            <a:pPr algn="ctr"/>
            <a:r>
              <a:rPr lang="en-NZ" altLang="en-US" sz="1050" b="1" dirty="0"/>
              <a:t>function</a:t>
            </a:r>
            <a:endParaRPr lang="en-US" altLang="en-US" sz="1050" b="1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677220" y="2253608"/>
            <a:ext cx="290094" cy="27968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3714383" y="4617132"/>
            <a:ext cx="131713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050" b="1" dirty="0"/>
              <a:t>Cumulative distribution function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903353" y="4891443"/>
            <a:ext cx="478738" cy="26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90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99CC00"/>
                </a:solidFill>
              </a:rPr>
              <a:t>Distributions: 3 useful features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686800" cy="4876800"/>
          </a:xfrm>
        </p:spPr>
        <p:txBody>
          <a:bodyPr/>
          <a:lstStyle/>
          <a:p>
            <a:r>
              <a:rPr lang="en-US" altLang="en-US" sz="2800" dirty="0" smtClean="0"/>
              <a:t>We want to summarize important characteristics of the data distribution such as: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400" dirty="0" smtClean="0"/>
              <a:t>Where is middle of distribution?</a:t>
            </a:r>
          </a:p>
          <a:p>
            <a:pPr marL="914400" lvl="1" indent="-514350">
              <a:buFont typeface="+mj-lt"/>
              <a:buAutoNum type="arabicPeriod"/>
            </a:pPr>
            <a:endParaRPr lang="en-US" altLang="en-US" sz="24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400" dirty="0" smtClean="0"/>
              <a:t>How variable/wide is distribution?</a:t>
            </a:r>
          </a:p>
          <a:p>
            <a:pPr marL="914400" lvl="1" indent="-514350">
              <a:buFont typeface="+mj-lt"/>
              <a:buAutoNum type="arabicPeriod"/>
            </a:pPr>
            <a:endParaRPr lang="en-NZ" altLang="en-US" sz="2400" dirty="0"/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400" dirty="0" smtClean="0"/>
              <a:t>What is shape of the distribution? </a:t>
            </a:r>
          </a:p>
          <a:p>
            <a:pPr>
              <a:buFont typeface="Monotype Sorts"/>
              <a:buNone/>
            </a:pPr>
            <a:endParaRPr lang="en-US" alt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692150"/>
            <a:ext cx="6548437" cy="547688"/>
          </a:xfrm>
        </p:spPr>
        <p:txBody>
          <a:bodyPr/>
          <a:lstStyle/>
          <a:p>
            <a:pPr eaLnBrk="1" hangingPunct="1"/>
            <a:r>
              <a:rPr lang="en-IE" altLang="en-US" smtClean="0"/>
              <a:t>Outline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701254"/>
            <a:ext cx="8229600" cy="4464050"/>
          </a:xfrm>
          <a:extLst/>
        </p:spPr>
        <p:txBody>
          <a:bodyPr/>
          <a:lstStyle/>
          <a:p>
            <a:pPr marL="533400" indent="-533400" eaLnBrk="1" hangingPunct="1">
              <a:defRPr/>
            </a:pPr>
            <a:r>
              <a:rPr lang="en-IE" altLang="en-US" sz="2400" dirty="0" smtClean="0">
                <a:solidFill>
                  <a:srgbClr val="D60093"/>
                </a:solidFill>
              </a:rPr>
              <a:t>Probability theory</a:t>
            </a:r>
          </a:p>
          <a:p>
            <a:pPr marL="533400" indent="-533400" eaLnBrk="1" hangingPunct="1">
              <a:defRPr/>
            </a:pPr>
            <a:endParaRPr lang="en-IE" altLang="en-US" sz="2400" dirty="0" smtClean="0">
              <a:solidFill>
                <a:srgbClr val="99CC00"/>
              </a:solidFill>
            </a:endParaRPr>
          </a:p>
          <a:p>
            <a:pPr marL="533400" indent="-533400" eaLnBrk="1" hangingPunct="1">
              <a:defRPr/>
            </a:pPr>
            <a:endParaRPr lang="en-IE" altLang="en-US" sz="2400" dirty="0">
              <a:solidFill>
                <a:srgbClr val="99CC00"/>
              </a:solidFill>
            </a:endParaRPr>
          </a:p>
          <a:p>
            <a:pPr marL="533400" indent="-533400" eaLnBrk="1" hangingPunct="1">
              <a:defRPr/>
            </a:pPr>
            <a:r>
              <a:rPr lang="en-IE" altLang="en-US" sz="2400" dirty="0" smtClean="0">
                <a:solidFill>
                  <a:srgbClr val="99CC00"/>
                </a:solidFill>
              </a:rPr>
              <a:t>Descriptive Statistics</a:t>
            </a:r>
            <a:r>
              <a:rPr lang="en-IE" altLang="en-US" sz="2400" dirty="0" smtClean="0"/>
              <a:t> </a:t>
            </a:r>
            <a:r>
              <a:rPr lang="en-IE" altLang="en-US" sz="2400" dirty="0" smtClean="0">
                <a:solidFill>
                  <a:srgbClr val="99CC00"/>
                </a:solidFill>
              </a:rPr>
              <a:t>&amp; Graphical Presentation of Data</a:t>
            </a:r>
          </a:p>
          <a:p>
            <a:pPr marL="533400" indent="-533400" eaLnBrk="1" hangingPunct="1">
              <a:defRPr/>
            </a:pPr>
            <a:endParaRPr lang="en-IE" altLang="en-US" sz="2400" dirty="0" smtClean="0">
              <a:solidFill>
                <a:srgbClr val="FE9700"/>
              </a:solidFill>
            </a:endParaRPr>
          </a:p>
          <a:p>
            <a:pPr marL="533400" indent="-533400" eaLnBrk="1" hangingPunct="1">
              <a:defRPr/>
            </a:pPr>
            <a:endParaRPr lang="en-IE" altLang="en-US" sz="2400" dirty="0">
              <a:solidFill>
                <a:srgbClr val="FE9700"/>
              </a:solidFill>
            </a:endParaRPr>
          </a:p>
          <a:p>
            <a:pPr marL="533400" indent="-533400" eaLnBrk="1" hangingPunct="1">
              <a:defRPr/>
            </a:pPr>
            <a:r>
              <a:rPr lang="en-IE" altLang="en-US" sz="2400" dirty="0" smtClean="0">
                <a:solidFill>
                  <a:srgbClr val="FE9700"/>
                </a:solidFill>
              </a:rPr>
              <a:t>Correlation </a:t>
            </a:r>
            <a:r>
              <a:rPr lang="en-IE" altLang="en-US" sz="2400" dirty="0" err="1" smtClean="0">
                <a:solidFill>
                  <a:srgbClr val="FE9700"/>
                </a:solidFill>
              </a:rPr>
              <a:t>vs</a:t>
            </a:r>
            <a:r>
              <a:rPr lang="en-IE" altLang="en-US" sz="2400" dirty="0" smtClean="0">
                <a:solidFill>
                  <a:srgbClr val="FE9700"/>
                </a:solidFill>
              </a:rPr>
              <a:t> Causation</a:t>
            </a:r>
          </a:p>
          <a:p>
            <a:pPr marL="898525" lvl="1" indent="-571500" eaLnBrk="1" hangingPunct="1">
              <a:buFont typeface="Wingdings" pitchFamily="2" charset="2"/>
              <a:buAutoNum type="arabicPeriod"/>
              <a:defRPr/>
            </a:pPr>
            <a:endParaRPr lang="en-IE" altLang="en-US" sz="3600" dirty="0" smtClean="0"/>
          </a:p>
          <a:p>
            <a:pPr marL="327025" lvl="1" indent="0" eaLnBrk="1" hangingPunct="1">
              <a:buFont typeface="Wingdings" pitchFamily="2" charset="2"/>
              <a:buNone/>
              <a:defRPr/>
            </a:pPr>
            <a:endParaRPr lang="en-IE" altLang="en-US" sz="1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>
                <a:solidFill>
                  <a:srgbClr val="99CC00"/>
                </a:solidFill>
              </a:rPr>
              <a:t>Measures of Central Tendency (Location)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IE" altLang="en-US" dirty="0" smtClean="0">
                <a:latin typeface="Times New Roman" pitchFamily="18" charset="0"/>
              </a:rPr>
              <a:t>Measures of location to indicate where on the number line the data are to be found. Common measures of location are:</a:t>
            </a:r>
          </a:p>
          <a:p>
            <a:pPr marL="0" indent="0" eaLnBrk="1" hangingPunct="1">
              <a:lnSpc>
                <a:spcPct val="40000"/>
              </a:lnSpc>
              <a:buFont typeface="Wingdings" pitchFamily="2" charset="2"/>
              <a:buNone/>
            </a:pPr>
            <a:endParaRPr lang="en-IE" altLang="en-US" dirty="0" smtClean="0">
              <a:latin typeface="Times New Roman" pitchFamily="18" charset="0"/>
            </a:endParaRPr>
          </a:p>
          <a:p>
            <a:pPr marL="571500" indent="-571500" eaLnBrk="1" hangingPunct="1">
              <a:buFont typeface="Wingdings" pitchFamily="2" charset="2"/>
              <a:buAutoNum type="romanLcParenBoth"/>
            </a:pPr>
            <a:r>
              <a:rPr lang="en-IE" altLang="en-US" b="1" dirty="0" smtClean="0">
                <a:solidFill>
                  <a:schemeClr val="folHlink"/>
                </a:solidFill>
                <a:latin typeface="Times New Roman" pitchFamily="18" charset="0"/>
              </a:rPr>
              <a:t>Arithmetic</a:t>
            </a:r>
            <a:r>
              <a:rPr lang="en-IE" altLang="en-US" dirty="0" smtClean="0">
                <a:latin typeface="Times New Roman" pitchFamily="18" charset="0"/>
              </a:rPr>
              <a:t> </a:t>
            </a:r>
            <a:r>
              <a:rPr lang="en-IE" altLang="en-US" b="1" dirty="0" smtClean="0">
                <a:solidFill>
                  <a:schemeClr val="folHlink"/>
                </a:solidFill>
                <a:latin typeface="Times New Roman" pitchFamily="18" charset="0"/>
              </a:rPr>
              <a:t>Mean</a:t>
            </a:r>
          </a:p>
          <a:p>
            <a:pPr marL="571500" indent="-571500" eaLnBrk="1" hangingPunct="1">
              <a:buFont typeface="Wingdings" pitchFamily="2" charset="2"/>
              <a:buAutoNum type="romanLcParenBoth" startAt="2"/>
            </a:pPr>
            <a:r>
              <a:rPr lang="en-IE" altLang="en-US" b="1" dirty="0" smtClean="0">
                <a:solidFill>
                  <a:schemeClr val="folHlink"/>
                </a:solidFill>
                <a:latin typeface="Times New Roman" pitchFamily="18" charset="0"/>
              </a:rPr>
              <a:t>Median</a:t>
            </a:r>
          </a:p>
          <a:p>
            <a:pPr marL="571500" indent="-571500" eaLnBrk="1" hangingPunct="1">
              <a:buFont typeface="Wingdings" pitchFamily="2" charset="2"/>
              <a:buAutoNum type="romanLcParenBoth" startAt="2"/>
            </a:pPr>
            <a:r>
              <a:rPr lang="en-IE" altLang="en-US" b="1" dirty="0" smtClean="0">
                <a:solidFill>
                  <a:schemeClr val="folHlink"/>
                </a:solidFill>
                <a:latin typeface="Times New Roman" pitchFamily="18" charset="0"/>
              </a:rPr>
              <a:t>Mode </a:t>
            </a:r>
            <a:r>
              <a:rPr lang="en-IE" altLang="en-US" sz="2400" b="1" dirty="0" smtClean="0">
                <a:solidFill>
                  <a:schemeClr val="folHlink"/>
                </a:solidFill>
                <a:latin typeface="Times New Roman" pitchFamily="18" charset="0"/>
              </a:rPr>
              <a:t>(the most frequent value in a sample)</a:t>
            </a:r>
            <a:endParaRPr lang="en-IE" altLang="en-US" b="1" dirty="0" smtClean="0">
              <a:solidFill>
                <a:schemeClr val="folHlink"/>
              </a:solidFill>
              <a:latin typeface="Times New Roman" pitchFamily="18" charset="0"/>
            </a:endParaRPr>
          </a:p>
          <a:p>
            <a:pPr marL="0" indent="0" eaLnBrk="1" hangingPunct="1">
              <a:buNone/>
            </a:pPr>
            <a:endParaRPr lang="en-IE" alt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25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36713" y="482600"/>
            <a:ext cx="3538537" cy="596900"/>
          </a:xfrm>
        </p:spPr>
        <p:txBody>
          <a:bodyPr/>
          <a:lstStyle/>
          <a:p>
            <a:pPr eaLnBrk="1" hangingPunct="1"/>
            <a:r>
              <a:rPr lang="en-IE" altLang="en-US" dirty="0" smtClean="0">
                <a:solidFill>
                  <a:srgbClr val="99CC00"/>
                </a:solidFill>
              </a:rPr>
              <a:t>The </a:t>
            </a:r>
            <a:r>
              <a:rPr lang="en-IE" altLang="en-US" b="1" dirty="0" smtClean="0">
                <a:solidFill>
                  <a:srgbClr val="99CC00"/>
                </a:solidFill>
              </a:rPr>
              <a:t>Mean</a:t>
            </a:r>
          </a:p>
        </p:txBody>
      </p:sp>
      <p:graphicFrame>
        <p:nvGraphicFramePr>
          <p:cNvPr id="50179" name="Object 22"/>
          <p:cNvGraphicFramePr>
            <a:graphicFrameLocks noGrp="1" noChangeAspect="1"/>
          </p:cNvGraphicFramePr>
          <p:nvPr>
            <p:ph idx="1"/>
          </p:nvPr>
        </p:nvGraphicFramePr>
        <p:xfrm>
          <a:off x="2987675" y="2887663"/>
          <a:ext cx="2670175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88" name="Equation" r:id="rId4" imgW="748975" imgH="520474" progId="Equation.3">
                  <p:embed/>
                </p:oleObj>
              </mc:Choice>
              <mc:Fallback>
                <p:oleObj name="Equation" r:id="rId4" imgW="748975" imgH="520474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887663"/>
                        <a:ext cx="2670175" cy="185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12875"/>
            <a:ext cx="8229600" cy="1655763"/>
          </a:xfrm>
        </p:spPr>
        <p:txBody>
          <a:bodyPr/>
          <a:lstStyle/>
          <a:p>
            <a:pPr eaLnBrk="1" hangingPunct="1"/>
            <a:r>
              <a:rPr lang="en-IE" altLang="en-US" dirty="0" smtClean="0"/>
              <a:t>Let x</a:t>
            </a:r>
            <a:r>
              <a:rPr lang="en-IE" altLang="en-US" baseline="-25000" dirty="0" smtClean="0"/>
              <a:t>1</a:t>
            </a:r>
            <a:r>
              <a:rPr lang="en-IE" altLang="en-US" dirty="0" smtClean="0"/>
              <a:t>,x</a:t>
            </a:r>
            <a:r>
              <a:rPr lang="en-IE" altLang="en-US" baseline="-25000" dirty="0" smtClean="0"/>
              <a:t>2</a:t>
            </a:r>
            <a:r>
              <a:rPr lang="en-IE" altLang="en-US" dirty="0" smtClean="0"/>
              <a:t>,x</a:t>
            </a:r>
            <a:r>
              <a:rPr lang="en-IE" altLang="en-US" baseline="-25000" dirty="0" smtClean="0"/>
              <a:t>3</a:t>
            </a:r>
            <a:r>
              <a:rPr lang="en-IE" altLang="en-US" dirty="0" smtClean="0"/>
              <a:t>,…,</a:t>
            </a:r>
            <a:r>
              <a:rPr lang="en-IE" altLang="en-US" dirty="0" err="1" smtClean="0"/>
              <a:t>x</a:t>
            </a:r>
            <a:r>
              <a:rPr lang="en-IE" altLang="en-US" i="1" baseline="-25000" dirty="0" err="1" smtClean="0"/>
              <a:t>n</a:t>
            </a:r>
            <a:r>
              <a:rPr lang="en-IE" altLang="en-US" i="1" dirty="0" smtClean="0"/>
              <a:t> </a:t>
            </a:r>
            <a:r>
              <a:rPr lang="en-IE" altLang="en-US" dirty="0" smtClean="0"/>
              <a:t>be the realised values</a:t>
            </a:r>
            <a:r>
              <a:rPr lang="en-IE" altLang="en-US" i="1" dirty="0" smtClean="0"/>
              <a:t> </a:t>
            </a:r>
            <a:r>
              <a:rPr lang="en-IE" altLang="en-US" dirty="0" smtClean="0"/>
              <a:t>of a random variable </a:t>
            </a:r>
            <a:r>
              <a:rPr lang="en-IE" altLang="en-US" b="1" dirty="0" smtClean="0"/>
              <a:t>X</a:t>
            </a:r>
            <a:r>
              <a:rPr lang="en-IE" altLang="en-US" dirty="0" smtClean="0"/>
              <a:t>, from a sample of size</a:t>
            </a:r>
            <a:r>
              <a:rPr lang="en-IE" altLang="en-US" b="1" dirty="0" smtClean="0"/>
              <a:t> n.</a:t>
            </a:r>
            <a:r>
              <a:rPr lang="en-IE" altLang="en-US" dirty="0" smtClean="0"/>
              <a:t> The </a:t>
            </a:r>
            <a:r>
              <a:rPr lang="en-IE" altLang="en-US" b="1" dirty="0" smtClean="0">
                <a:solidFill>
                  <a:schemeClr val="folHlink"/>
                </a:solidFill>
              </a:rPr>
              <a:t>sample arithmetic mean</a:t>
            </a:r>
            <a:r>
              <a:rPr lang="en-IE" altLang="en-US" dirty="0" smtClean="0"/>
              <a:t> is defined as:</a:t>
            </a:r>
          </a:p>
        </p:txBody>
      </p:sp>
      <p:sp>
        <p:nvSpPr>
          <p:cNvPr id="50181" name="Rectangle 27"/>
          <p:cNvSpPr>
            <a:spLocks noChangeArrowheads="1"/>
          </p:cNvSpPr>
          <p:nvPr/>
        </p:nvSpPr>
        <p:spPr bwMode="auto">
          <a:xfrm>
            <a:off x="468313" y="4724400"/>
            <a:ext cx="82296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69925" indent="-325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22350" indent="-3508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39850" indent="-3159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681163" indent="-3397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GB" altLang="en-US" sz="2600"/>
          </a:p>
        </p:txBody>
      </p:sp>
      <p:sp>
        <p:nvSpPr>
          <p:cNvPr id="50182" name="Rectangle 1"/>
          <p:cNvSpPr>
            <a:spLocks noChangeArrowheads="1"/>
          </p:cNvSpPr>
          <p:nvPr/>
        </p:nvSpPr>
        <p:spPr bwMode="auto">
          <a:xfrm>
            <a:off x="684213" y="5013325"/>
            <a:ext cx="80137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IE" altLang="en-US" sz="1800" dirty="0">
                <a:latin typeface="Tahoma" pitchFamily="34" charset="0"/>
              </a:rPr>
              <a:t>Example: The systolic blood pressure of 7 middle aged men were:</a:t>
            </a:r>
          </a:p>
          <a:p>
            <a:pPr eaLnBrk="1" hangingPunct="1">
              <a:lnSpc>
                <a:spcPct val="10000"/>
              </a:lnSpc>
              <a:spcBef>
                <a:spcPct val="0"/>
              </a:spcBef>
              <a:buFont typeface="Wingdings" pitchFamily="2" charset="2"/>
              <a:buNone/>
            </a:pPr>
            <a:endParaRPr lang="en-IE" altLang="en-US" sz="1800" dirty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IE" altLang="en-US" sz="1800" dirty="0">
                <a:latin typeface="Tahoma" pitchFamily="34" charset="0"/>
              </a:rPr>
              <a:t>151, 124, 132, 170, 146, 124 and 113.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-36512" y="5874221"/>
            <a:ext cx="9155583" cy="869533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cs typeface="Arial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510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>
                <a:solidFill>
                  <a:srgbClr val="99CC00"/>
                </a:solidFill>
              </a:rPr>
              <a:t>The Median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484563"/>
          </a:xfrm>
        </p:spPr>
        <p:txBody>
          <a:bodyPr/>
          <a:lstStyle/>
          <a:p>
            <a:pPr marL="365125" indent="-365125" eaLnBrk="1" hangingPunct="1">
              <a:tabLst>
                <a:tab pos="1082675" algn="l"/>
              </a:tabLst>
            </a:pPr>
            <a:r>
              <a:rPr lang="en-IE" altLang="en-US" dirty="0" smtClean="0"/>
              <a:t>If the sample data are arranged in increasing order, the </a:t>
            </a:r>
            <a:r>
              <a:rPr lang="en-IE" altLang="en-US" b="1" dirty="0" smtClean="0">
                <a:solidFill>
                  <a:schemeClr val="folHlink"/>
                </a:solidFill>
              </a:rPr>
              <a:t>median</a:t>
            </a:r>
            <a:r>
              <a:rPr lang="en-IE" altLang="en-US" dirty="0" smtClean="0"/>
              <a:t> is </a:t>
            </a:r>
          </a:p>
          <a:p>
            <a:pPr marL="1082675" lvl="1" indent="-538163" eaLnBrk="1" hangingPunct="1">
              <a:buFontTx/>
              <a:buAutoNum type="romanLcParenBoth"/>
              <a:tabLst>
                <a:tab pos="1082675" algn="l"/>
              </a:tabLst>
            </a:pPr>
            <a:r>
              <a:rPr lang="en-IE" altLang="en-US" dirty="0" smtClean="0"/>
              <a:t>the </a:t>
            </a:r>
            <a:r>
              <a:rPr lang="en-IE" altLang="en-US" u="sng" dirty="0" smtClean="0"/>
              <a:t>middle</a:t>
            </a:r>
            <a:r>
              <a:rPr lang="en-IE" altLang="en-US" dirty="0" smtClean="0"/>
              <a:t> value if </a:t>
            </a:r>
            <a:r>
              <a:rPr lang="en-IE" altLang="en-US" i="1" dirty="0" smtClean="0"/>
              <a:t>n</a:t>
            </a:r>
            <a:r>
              <a:rPr lang="en-IE" altLang="en-US" dirty="0" smtClean="0"/>
              <a:t> is an odd number, or</a:t>
            </a:r>
          </a:p>
          <a:p>
            <a:pPr marL="1082675" lvl="1" indent="-538163" eaLnBrk="1" hangingPunct="1">
              <a:buFontTx/>
              <a:buAutoNum type="romanLcParenBoth"/>
              <a:tabLst>
                <a:tab pos="1082675" algn="l"/>
              </a:tabLst>
            </a:pPr>
            <a:r>
              <a:rPr lang="en-IE" altLang="en-US" u="sng" dirty="0" smtClean="0"/>
              <a:t>midway</a:t>
            </a:r>
            <a:r>
              <a:rPr lang="en-IE" altLang="en-US" dirty="0" smtClean="0"/>
              <a:t> between the two middle values if </a:t>
            </a:r>
            <a:r>
              <a:rPr lang="en-IE" altLang="en-US" i="1" dirty="0" smtClean="0"/>
              <a:t>n</a:t>
            </a:r>
            <a:r>
              <a:rPr lang="en-IE" altLang="en-US" dirty="0" smtClean="0"/>
              <a:t> is an even number</a:t>
            </a:r>
          </a:p>
        </p:txBody>
      </p:sp>
      <p:sp>
        <p:nvSpPr>
          <p:cNvPr id="51204" name="Rectangle 1"/>
          <p:cNvSpPr>
            <a:spLocks noChangeArrowheads="1"/>
          </p:cNvSpPr>
          <p:nvPr/>
        </p:nvSpPr>
        <p:spPr bwMode="auto">
          <a:xfrm>
            <a:off x="179388" y="5130800"/>
            <a:ext cx="8964612" cy="144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IE" altLang="en-US" sz="1800" dirty="0">
                <a:latin typeface="Tahoma" pitchFamily="34" charset="0"/>
              </a:rPr>
              <a:t>The reordered systolic blood pressure data seen earlier </a:t>
            </a:r>
            <a:r>
              <a:rPr lang="en-IE" altLang="en-US" sz="1200" dirty="0">
                <a:latin typeface="Tahoma" pitchFamily="34" charset="0"/>
              </a:rPr>
              <a:t>151, 124, 132, 170, 146, 124 and 113</a:t>
            </a:r>
            <a:r>
              <a:rPr lang="en-IE" altLang="en-US" sz="1800" dirty="0">
                <a:latin typeface="Tahoma" pitchFamily="34" charset="0"/>
              </a:rPr>
              <a:t> are:</a:t>
            </a:r>
          </a:p>
          <a:p>
            <a:pPr eaLnBrk="1" hangingPunct="1">
              <a:lnSpc>
                <a:spcPct val="40000"/>
              </a:lnSpc>
              <a:spcBef>
                <a:spcPct val="0"/>
              </a:spcBef>
              <a:buFont typeface="Wingdings" pitchFamily="2" charset="2"/>
              <a:buNone/>
            </a:pPr>
            <a:endParaRPr lang="en-IE" altLang="en-US" sz="1800" dirty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IE" altLang="en-US" sz="1800" dirty="0">
                <a:latin typeface="Tahoma" pitchFamily="34" charset="0"/>
              </a:rPr>
              <a:t>113, 124, 124, 132, 146, 151, 170</a:t>
            </a:r>
          </a:p>
          <a:p>
            <a:pPr eaLnBrk="1" hangingPunct="1">
              <a:lnSpc>
                <a:spcPct val="50000"/>
              </a:lnSpc>
              <a:spcBef>
                <a:spcPct val="0"/>
              </a:spcBef>
              <a:buFont typeface="Wingdings" pitchFamily="2" charset="2"/>
              <a:buNone/>
            </a:pPr>
            <a:endParaRPr lang="en-IE" altLang="en-US" sz="1800" dirty="0">
              <a:latin typeface="Tahoma" pitchFamily="34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IE" altLang="en-US" sz="1800" dirty="0">
                <a:latin typeface="Tahoma" pitchFamily="34" charset="0"/>
              </a:rPr>
              <a:t>The Median is the value in the middle of the ordered data: 132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IE" altLang="en-US" sz="18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21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z="2400" dirty="0" smtClean="0">
                <a:solidFill>
                  <a:srgbClr val="99CC00"/>
                </a:solidFill>
              </a:rPr>
              <a:t>Subtle difference between the mean and the median (or how statistics are shamelessly used to manipulate people)</a:t>
            </a:r>
            <a:endParaRPr lang="en-US" altLang="en-US" sz="2400" dirty="0" smtClean="0">
              <a:solidFill>
                <a:srgbClr val="99CC00"/>
              </a:solidFill>
            </a:endParaRPr>
          </a:p>
        </p:txBody>
      </p:sp>
      <p:pic>
        <p:nvPicPr>
          <p:cNvPr id="184322" name="Picture 2" descr="File:Distribution of Annual Household Income in the United States 20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72" y="1628800"/>
            <a:ext cx="7562444" cy="507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064619" y="2999727"/>
            <a:ext cx="15121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IE" altLang="en-US" sz="1050" dirty="0" smtClean="0">
                <a:latin typeface="Tahoma" pitchFamily="34" charset="0"/>
              </a:rPr>
              <a:t>Mean household income was 70,000</a:t>
            </a:r>
            <a:endParaRPr lang="en-IE" altLang="en-US" sz="1050" dirty="0">
              <a:latin typeface="Tahoma" pitchFamily="34" charset="0"/>
            </a:endParaRPr>
          </a:p>
        </p:txBody>
      </p:sp>
      <p:cxnSp>
        <p:nvCxnSpPr>
          <p:cNvPr id="7" name="Elbow Connector 6"/>
          <p:cNvCxnSpPr/>
          <p:nvPr/>
        </p:nvCxnSpPr>
        <p:spPr bwMode="auto">
          <a:xfrm rot="5400000">
            <a:off x="3634007" y="3479079"/>
            <a:ext cx="702214" cy="159009"/>
          </a:xfrm>
          <a:prstGeom prst="bentConnector3">
            <a:avLst>
              <a:gd name="adj1" fmla="val 116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601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z="3600" dirty="0" smtClean="0">
                <a:solidFill>
                  <a:srgbClr val="99CC00"/>
                </a:solidFill>
              </a:rPr>
              <a:t>Measures of Dispersion/variability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8"/>
            <a:ext cx="8459787" cy="5154613"/>
          </a:xfrm>
        </p:spPr>
        <p:txBody>
          <a:bodyPr/>
          <a:lstStyle/>
          <a:p>
            <a:pPr marL="609600" indent="-609600" eaLnBrk="1" hangingPunct="1"/>
            <a:r>
              <a:rPr lang="en-IE" altLang="en-US" sz="2600" dirty="0" smtClean="0"/>
              <a:t>Measures of dispersion characterise how spread out the distribution is, i.e., how variable the data are</a:t>
            </a:r>
          </a:p>
          <a:p>
            <a:pPr marL="609600" indent="-609600" eaLnBrk="1" hangingPunct="1"/>
            <a:endParaRPr lang="en-IE" altLang="en-US" sz="2600" dirty="0"/>
          </a:p>
          <a:p>
            <a:pPr marL="609600" indent="-609600" eaLnBrk="1" hangingPunct="1"/>
            <a:r>
              <a:rPr lang="en-IE" altLang="en-US" sz="2600" dirty="0" smtClean="0"/>
              <a:t>Commonly used measures of dispersion include:</a:t>
            </a:r>
          </a:p>
          <a:p>
            <a:pPr marL="1154113" lvl="1" indent="-533400" eaLnBrk="1" hangingPunct="1">
              <a:buFontTx/>
              <a:buAutoNum type="arabicPeriod"/>
            </a:pPr>
            <a:r>
              <a:rPr lang="en-IE" altLang="en-US" sz="2200" dirty="0" smtClean="0">
                <a:solidFill>
                  <a:schemeClr val="folHlink"/>
                </a:solidFill>
              </a:rPr>
              <a:t>Range</a:t>
            </a:r>
          </a:p>
          <a:p>
            <a:pPr marL="1154113" lvl="1" indent="-533400" eaLnBrk="1" hangingPunct="1">
              <a:buFontTx/>
              <a:buAutoNum type="arabicPeriod"/>
            </a:pPr>
            <a:r>
              <a:rPr lang="en-IE" altLang="en-US" sz="2200" dirty="0" smtClean="0">
                <a:solidFill>
                  <a:schemeClr val="folHlink"/>
                </a:solidFill>
              </a:rPr>
              <a:t>Variance &amp;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1102934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>
                <a:solidFill>
                  <a:srgbClr val="99CC00"/>
                </a:solidFill>
              </a:rPr>
              <a:t>Range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1412875"/>
            <a:ext cx="7988300" cy="4651375"/>
          </a:xfrm>
        </p:spPr>
        <p:txBody>
          <a:bodyPr/>
          <a:lstStyle/>
          <a:p>
            <a:pPr marL="365125" indent="-365125" eaLnBrk="1" hangingPunct="1"/>
            <a:r>
              <a:rPr lang="en-IE" altLang="en-US" dirty="0" smtClean="0"/>
              <a:t>the sample </a:t>
            </a:r>
            <a:r>
              <a:rPr lang="en-IE" altLang="en-US" b="1" dirty="0" smtClean="0">
                <a:solidFill>
                  <a:schemeClr val="folHlink"/>
                </a:solidFill>
              </a:rPr>
              <a:t>Range</a:t>
            </a:r>
            <a:r>
              <a:rPr lang="en-IE" altLang="en-US" dirty="0" smtClean="0"/>
              <a:t> is the difference between the largest and smallest observations in the sample</a:t>
            </a:r>
          </a:p>
          <a:p>
            <a:pPr marL="365125" indent="-365125" eaLnBrk="1" hangingPunct="1"/>
            <a:endParaRPr lang="en-IE" altLang="en-US" dirty="0" smtClean="0"/>
          </a:p>
          <a:p>
            <a:pPr marL="365125" indent="-365125" eaLnBrk="1" hangingPunct="1"/>
            <a:r>
              <a:rPr lang="en-IE" altLang="en-US" dirty="0" smtClean="0"/>
              <a:t>easy to calculate;</a:t>
            </a:r>
          </a:p>
          <a:p>
            <a:pPr marL="1246188" lvl="1" indent="-533400" eaLnBrk="1" hangingPunct="1"/>
            <a:r>
              <a:rPr lang="en-IE" altLang="en-US" sz="2400" dirty="0" smtClean="0"/>
              <a:t>Blood pressure example: </a:t>
            </a:r>
          </a:p>
          <a:p>
            <a:pPr marL="1646238" lvl="2" indent="-533400" eaLnBrk="1" hangingPunct="1"/>
            <a:r>
              <a:rPr lang="en-IE" altLang="en-US" sz="2000" dirty="0">
                <a:latin typeface="Tahoma" pitchFamily="34" charset="0"/>
              </a:rPr>
              <a:t>113, 124, 124, 132, 146, 151, 170</a:t>
            </a:r>
            <a:endParaRPr lang="en-IE" altLang="en-US" sz="2000" dirty="0"/>
          </a:p>
          <a:p>
            <a:pPr marL="1246188" lvl="1" indent="-533400" eaLnBrk="1" hangingPunct="1"/>
            <a:r>
              <a:rPr lang="en-IE" altLang="en-US" sz="1800" dirty="0" smtClean="0"/>
              <a:t>min=113 and max=170, so the range is 170-113=57 mmHg</a:t>
            </a:r>
          </a:p>
          <a:p>
            <a:pPr marL="365125" indent="-365125" eaLnBrk="1" hangingPunct="1"/>
            <a:r>
              <a:rPr lang="en-IE" altLang="en-US" dirty="0" smtClean="0"/>
              <a:t>sensitive to extreme values </a:t>
            </a:r>
            <a:r>
              <a:rPr lang="en-IE" altLang="en-US" dirty="0" smtClean="0">
                <a:sym typeface="Wingdings" pitchFamily="2" charset="2"/>
              </a:rPr>
              <a:t></a:t>
            </a:r>
            <a:endParaRPr lang="en-IE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3605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>
                <a:solidFill>
                  <a:srgbClr val="99CC00"/>
                </a:solidFill>
              </a:rPr>
              <a:t>Sample Variance</a:t>
            </a:r>
          </a:p>
        </p:txBody>
      </p:sp>
      <p:graphicFrame>
        <p:nvGraphicFramePr>
          <p:cNvPr id="645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914650" y="3032125"/>
          <a:ext cx="2565400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12" name="Equation" r:id="rId4" imgW="1040948" imgH="609336" progId="Equation.3">
                  <p:embed/>
                </p:oleObj>
              </mc:Choice>
              <mc:Fallback>
                <p:oleObj name="Equation" r:id="rId4" imgW="1040948" imgH="609336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3032125"/>
                        <a:ext cx="2565400" cy="150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8229600" cy="1631950"/>
          </a:xfrm>
        </p:spPr>
        <p:txBody>
          <a:bodyPr/>
          <a:lstStyle/>
          <a:p>
            <a:pPr eaLnBrk="1" hangingPunct="1"/>
            <a:r>
              <a:rPr lang="en-IE" altLang="en-US" smtClean="0"/>
              <a:t>The </a:t>
            </a:r>
            <a:r>
              <a:rPr lang="en-IE" altLang="en-US" b="1" smtClean="0">
                <a:solidFill>
                  <a:schemeClr val="folHlink"/>
                </a:solidFill>
              </a:rPr>
              <a:t>sample variance</a:t>
            </a:r>
            <a:r>
              <a:rPr lang="en-IE" altLang="en-US" smtClean="0"/>
              <a:t>, </a:t>
            </a:r>
            <a:r>
              <a:rPr lang="en-IE" altLang="en-US" b="1" smtClean="0">
                <a:solidFill>
                  <a:schemeClr val="folHlink"/>
                </a:solidFill>
              </a:rPr>
              <a:t>s</a:t>
            </a:r>
            <a:r>
              <a:rPr lang="en-IE" altLang="en-US" b="1" baseline="30000" smtClean="0">
                <a:solidFill>
                  <a:schemeClr val="folHlink"/>
                </a:solidFill>
              </a:rPr>
              <a:t>2</a:t>
            </a:r>
            <a:r>
              <a:rPr lang="en-IE" altLang="en-US" smtClean="0"/>
              <a:t>, is the arithmetic mean of the squared deviations from the sample mean:</a:t>
            </a: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4067175" y="5084763"/>
            <a:ext cx="4645025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69925" indent="-325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22350" indent="-3508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39850" indent="-3159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681163" indent="-3397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altLang="en-US" sz="3000" b="1"/>
          </a:p>
        </p:txBody>
      </p:sp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084763"/>
            <a:ext cx="303688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5084763"/>
            <a:ext cx="3036887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4572000" y="5227638"/>
            <a:ext cx="517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E" altLang="en-US" sz="3600">
                <a:latin typeface="Tahoma" pitchFamily="34" charset="0"/>
              </a:rPr>
              <a:t>&gt;</a:t>
            </a:r>
            <a:endParaRPr lang="en-US" altLang="en-US" sz="3600">
              <a:latin typeface="Tahoma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357313" y="6096000"/>
            <a:ext cx="2840037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IE" altLang="en-US" kern="0" dirty="0" smtClean="0"/>
              <a:t>[0,2,4,6,8,10]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549900" y="6092825"/>
            <a:ext cx="283845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IE" altLang="en-US" kern="0" dirty="0" smtClean="0"/>
              <a:t>[2,3,4,6,7,8]</a:t>
            </a:r>
          </a:p>
        </p:txBody>
      </p:sp>
    </p:spTree>
    <p:extLst>
      <p:ext uri="{BB962C8B-B14F-4D97-AF65-F5344CB8AC3E}">
        <p14:creationId xmlns:p14="http://schemas.microsoft.com/office/powerpoint/2010/main" val="2933921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>
                <a:solidFill>
                  <a:srgbClr val="99CC00"/>
                </a:solidFill>
              </a:rPr>
              <a:t>Sample Variance</a:t>
            </a:r>
          </a:p>
        </p:txBody>
      </p:sp>
      <p:sp>
        <p:nvSpPr>
          <p:cNvPr id="65539" name="Rectangle 5"/>
          <p:cNvSpPr>
            <a:spLocks noChangeArrowheads="1"/>
          </p:cNvSpPr>
          <p:nvPr/>
        </p:nvSpPr>
        <p:spPr bwMode="auto">
          <a:xfrm>
            <a:off x="4060825" y="2997200"/>
            <a:ext cx="4645025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69925" indent="-325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22350" indent="-3508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39850" indent="-3159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681163" indent="-3397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altLang="en-US" sz="3000" b="1"/>
          </a:p>
        </p:txBody>
      </p:sp>
      <p:pic>
        <p:nvPicPr>
          <p:cNvPr id="655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997200"/>
            <a:ext cx="303688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997200"/>
            <a:ext cx="3036887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Text Box 8"/>
          <p:cNvSpPr txBox="1">
            <a:spLocks noChangeArrowheads="1"/>
          </p:cNvSpPr>
          <p:nvPr/>
        </p:nvSpPr>
        <p:spPr bwMode="auto">
          <a:xfrm>
            <a:off x="4572000" y="3140075"/>
            <a:ext cx="517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E" altLang="en-US" sz="3600">
                <a:latin typeface="Tahoma" pitchFamily="34" charset="0"/>
              </a:rPr>
              <a:t>&gt;</a:t>
            </a:r>
            <a:endParaRPr lang="en-US" altLang="en-US" sz="3600">
              <a:latin typeface="Tahoma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58888" y="4008438"/>
            <a:ext cx="28400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IE" altLang="en-US" kern="0" dirty="0" smtClean="0"/>
              <a:t>[0,2,4,6,8,10]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549900" y="3973513"/>
            <a:ext cx="283845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IE" altLang="en-US" kern="0" dirty="0" smtClean="0"/>
              <a:t>[2,3,4,6,7,8]</a:t>
            </a:r>
          </a:p>
        </p:txBody>
      </p:sp>
      <p:sp>
        <p:nvSpPr>
          <p:cNvPr id="10" name="Rectangle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971600" y="5001239"/>
            <a:ext cx="3421514" cy="72072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3" name="Rectangle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966910" y="4869160"/>
            <a:ext cx="3421514" cy="72072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65547" name="Object 2"/>
          <p:cNvGraphicFramePr>
            <a:graphicFrameLocks noGrp="1" noChangeAspect="1"/>
          </p:cNvGraphicFramePr>
          <p:nvPr/>
        </p:nvGraphicFramePr>
        <p:xfrm>
          <a:off x="3262313" y="1341438"/>
          <a:ext cx="226218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60" name="Equation" r:id="rId8" imgW="1040948" imgH="609336" progId="Equation.3">
                  <p:embed/>
                </p:oleObj>
              </mc:Choice>
              <mc:Fallback>
                <p:oleObj name="Equation" r:id="rId8" imgW="1040948" imgH="609336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13" y="1341438"/>
                        <a:ext cx="2262187" cy="132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-252536" y="5805264"/>
            <a:ext cx="5083298" cy="720725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5" name="Rectangle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499992" y="5804619"/>
            <a:ext cx="4887920" cy="720725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45033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z="3800" dirty="0" smtClean="0">
                <a:solidFill>
                  <a:srgbClr val="99CC00"/>
                </a:solidFill>
              </a:rPr>
              <a:t>Standard Deviation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934325" cy="3140075"/>
          </a:xfrm>
        </p:spPr>
        <p:txBody>
          <a:bodyPr/>
          <a:lstStyle/>
          <a:p>
            <a:pPr eaLnBrk="1" hangingPunct="1">
              <a:defRPr/>
            </a:pPr>
            <a:r>
              <a:rPr lang="en-IE" altLang="en-US" sz="2600" dirty="0" smtClean="0"/>
              <a:t>The </a:t>
            </a:r>
            <a:r>
              <a:rPr lang="en-IE" altLang="en-US" sz="2600" b="1" dirty="0" smtClean="0">
                <a:solidFill>
                  <a:schemeClr val="folHlink"/>
                </a:solidFill>
              </a:rPr>
              <a:t>sample standard deviation</a:t>
            </a:r>
            <a:r>
              <a:rPr lang="en-IE" altLang="en-US" sz="2600" b="1" dirty="0" smtClean="0"/>
              <a:t>, </a:t>
            </a:r>
            <a:r>
              <a:rPr lang="en-IE" altLang="en-US" sz="2600" b="1" dirty="0" smtClean="0">
                <a:solidFill>
                  <a:schemeClr val="folHlink"/>
                </a:solidFill>
              </a:rPr>
              <a:t>s</a:t>
            </a:r>
            <a:r>
              <a:rPr lang="en-IE" altLang="en-US" sz="2600" b="1" dirty="0" smtClean="0"/>
              <a:t>, </a:t>
            </a:r>
            <a:r>
              <a:rPr lang="en-IE" altLang="en-US" sz="2600" dirty="0" smtClean="0"/>
              <a:t> is  the square-root of the variance</a:t>
            </a:r>
          </a:p>
          <a:p>
            <a:pPr eaLnBrk="1" hangingPunct="1">
              <a:defRPr/>
            </a:pPr>
            <a:r>
              <a:rPr lang="en-IE" altLang="en-US" sz="2600" b="1" dirty="0" smtClean="0"/>
              <a:t>s </a:t>
            </a:r>
            <a:r>
              <a:rPr lang="en-IE" altLang="en-US" sz="2600" dirty="0" smtClean="0"/>
              <a:t>has the advantage of being in the same units as the original variable</a:t>
            </a:r>
            <a:r>
              <a:rPr lang="en-IE" altLang="en-US" sz="2600" b="1" dirty="0" smtClean="0"/>
              <a:t> x </a:t>
            </a:r>
            <a:endParaRPr lang="en-IE" altLang="en-US" sz="2600" b="1" i="1" dirty="0" smtClean="0">
              <a:sym typeface="Symbol" pitchFamily="18" charset="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IE" altLang="en-US" sz="2600" dirty="0" smtClean="0"/>
              <a:t> </a:t>
            </a:r>
          </a:p>
        </p:txBody>
      </p:sp>
      <p:graphicFrame>
        <p:nvGraphicFramePr>
          <p:cNvPr id="66564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827088" y="4375150"/>
          <a:ext cx="2811462" cy="171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09" name="Equation" r:id="rId4" imgW="1079032" imgH="660113" progId="Equation.3">
                  <p:embed/>
                </p:oleObj>
              </mc:Choice>
              <mc:Fallback>
                <p:oleObj name="Equation" r:id="rId4" imgW="1079032" imgH="660113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375150"/>
                        <a:ext cx="2811462" cy="171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565" name="Picture 11" descr="https://controls.engin.umich.edu/wiki/images/b/b5/Change-standard-deviation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0"/>
          <a:stretch/>
        </p:blipFill>
        <p:spPr bwMode="auto">
          <a:xfrm>
            <a:off x="4139952" y="3540125"/>
            <a:ext cx="456702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32240" y="3970264"/>
            <a:ext cx="1512168" cy="67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IE" altLang="en-US" sz="1400" kern="0" dirty="0" smtClean="0">
                <a:solidFill>
                  <a:srgbClr val="FF0000"/>
                </a:solidFill>
              </a:rPr>
              <a:t>standard deviation: 0.5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236296" y="5301208"/>
            <a:ext cx="1296144" cy="67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IE" altLang="en-US" sz="1400" kern="0" dirty="0" smtClean="0">
                <a:solidFill>
                  <a:srgbClr val="00B0F0"/>
                </a:solidFill>
              </a:rPr>
              <a:t>standard deviation: 1</a:t>
            </a:r>
          </a:p>
        </p:txBody>
      </p:sp>
    </p:spTree>
    <p:extLst>
      <p:ext uri="{BB962C8B-B14F-4D97-AF65-F5344CB8AC3E}">
        <p14:creationId xmlns:p14="http://schemas.microsoft.com/office/powerpoint/2010/main" val="1825976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99CC00"/>
                </a:solidFill>
              </a:rPr>
              <a:t>Mode of distributions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5410200" cy="5105400"/>
          </a:xfrm>
        </p:spPr>
        <p:txBody>
          <a:bodyPr/>
          <a:lstStyle/>
          <a:p>
            <a:r>
              <a:rPr lang="en-US" altLang="en-US" sz="2800" dirty="0" err="1" smtClean="0">
                <a:solidFill>
                  <a:srgbClr val="99CC00"/>
                </a:solidFill>
              </a:rPr>
              <a:t>Unimodal</a:t>
            </a:r>
            <a:r>
              <a:rPr lang="en-US" altLang="en-US" sz="2800" dirty="0" smtClean="0">
                <a:solidFill>
                  <a:srgbClr val="99CC00"/>
                </a:solidFill>
              </a:rPr>
              <a:t> </a:t>
            </a:r>
            <a:r>
              <a:rPr lang="en-US" altLang="en-US" sz="2800" dirty="0" smtClean="0"/>
              <a:t>distribution</a:t>
            </a:r>
          </a:p>
          <a:p>
            <a:pPr lvl="1"/>
            <a:r>
              <a:rPr lang="en-US" altLang="en-US" dirty="0" smtClean="0"/>
              <a:t>single value is most frequent</a:t>
            </a:r>
          </a:p>
          <a:p>
            <a:pPr lvl="1">
              <a:buFont typeface="Monotype Sorts"/>
              <a:buNone/>
            </a:pPr>
            <a:endParaRPr lang="en-US" altLang="en-US" dirty="0" smtClean="0"/>
          </a:p>
          <a:p>
            <a:r>
              <a:rPr lang="en-US" altLang="en-US" sz="2800" dirty="0" smtClean="0">
                <a:solidFill>
                  <a:srgbClr val="99CC00"/>
                </a:solidFill>
              </a:rPr>
              <a:t>Bimodal</a:t>
            </a:r>
            <a:r>
              <a:rPr lang="en-US" altLang="en-US" sz="2800" dirty="0" smtClean="0"/>
              <a:t> (or multimodal )</a:t>
            </a:r>
          </a:p>
          <a:p>
            <a:pPr lvl="1"/>
            <a:r>
              <a:rPr lang="en-US" altLang="en-US" dirty="0" smtClean="0"/>
              <a:t>2 most frequently occurring values</a:t>
            </a:r>
          </a:p>
          <a:p>
            <a:pPr lvl="1"/>
            <a:r>
              <a:rPr lang="en-US" altLang="en-US" dirty="0" smtClean="0"/>
              <a:t>May indicate relevant subgroups </a:t>
            </a:r>
          </a:p>
          <a:p>
            <a:pPr lvl="2"/>
            <a:r>
              <a:rPr lang="en-NZ" altLang="en-US" dirty="0" smtClean="0"/>
              <a:t>i.e. Height of males and females in a population</a:t>
            </a:r>
            <a:endParaRPr lang="en-US" altLang="en-US" dirty="0" smtClean="0"/>
          </a:p>
        </p:txBody>
      </p:sp>
      <p:pic>
        <p:nvPicPr>
          <p:cNvPr id="57348" name="Picture 20" descr="File:Symmetric-histo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1547813"/>
            <a:ext cx="28797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22" descr="File:Bimodal-histo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518025"/>
            <a:ext cx="2801938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22" descr="File:Bimodal-histo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8" t="9364" r="28107" b="15306"/>
          <a:stretch>
            <a:fillRect/>
          </a:stretch>
        </p:blipFill>
        <p:spPr bwMode="auto">
          <a:xfrm>
            <a:off x="6948488" y="4986338"/>
            <a:ext cx="195262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22" descr="File:Bimodal-histo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8" t="9364" r="28107" b="15306"/>
          <a:stretch>
            <a:fillRect/>
          </a:stretch>
        </p:blipFill>
        <p:spPr bwMode="auto">
          <a:xfrm>
            <a:off x="6753225" y="5260975"/>
            <a:ext cx="195263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68313" y="2636838"/>
            <a:ext cx="8229600" cy="1143000"/>
          </a:xfrm>
        </p:spPr>
        <p:txBody>
          <a:bodyPr/>
          <a:lstStyle/>
          <a:p>
            <a:r>
              <a:rPr lang="en-NZ" altLang="en-US" smtClean="0">
                <a:solidFill>
                  <a:srgbClr val="D60093"/>
                </a:solidFill>
              </a:rPr>
              <a:t>Probability</a:t>
            </a:r>
            <a:endParaRPr lang="en-US" altLang="en-US" smtClean="0">
              <a:solidFill>
                <a:srgbClr val="D6009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99CC00"/>
                </a:solidFill>
              </a:rPr>
              <a:t>Symmetry of distributions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4724400" cy="4876800"/>
          </a:xfrm>
        </p:spPr>
        <p:txBody>
          <a:bodyPr/>
          <a:lstStyle/>
          <a:p>
            <a:r>
              <a:rPr lang="en-US" altLang="en-US" sz="2800" dirty="0" smtClean="0">
                <a:solidFill>
                  <a:srgbClr val="99CC00"/>
                </a:solidFill>
              </a:rPr>
              <a:t>Symmetric</a:t>
            </a:r>
            <a:r>
              <a:rPr lang="en-US" altLang="en-US" sz="2800" dirty="0" smtClean="0"/>
              <a:t>: </a:t>
            </a:r>
            <a:r>
              <a:rPr lang="en-US" altLang="en-US" sz="2800" dirty="0" smtClean="0">
                <a:solidFill>
                  <a:schemeClr val="tx2"/>
                </a:solidFill>
              </a:rPr>
              <a:t>if the left half of its histogram is roughly a mirror image of its right half</a:t>
            </a:r>
          </a:p>
          <a:p>
            <a:r>
              <a:rPr lang="en-US" altLang="en-US" sz="2800" dirty="0" smtClean="0"/>
              <a:t>Skewed – asymmetric: </a:t>
            </a:r>
            <a:r>
              <a:rPr lang="en-US" altLang="en-US" sz="2400" dirty="0" smtClean="0">
                <a:solidFill>
                  <a:schemeClr val="tx2"/>
                </a:solidFill>
              </a:rPr>
              <a:t>Data is skewed if it is not symmetric and if it extends more to one side than the other</a:t>
            </a:r>
          </a:p>
          <a:p>
            <a:pPr lvl="1"/>
            <a:r>
              <a:rPr lang="en-US" altLang="en-US" dirty="0" smtClean="0">
                <a:solidFill>
                  <a:srgbClr val="99CC00"/>
                </a:solidFill>
              </a:rPr>
              <a:t>Positively skewed</a:t>
            </a:r>
            <a:r>
              <a:rPr lang="en-US" altLang="en-US" dirty="0" smtClean="0"/>
              <a:t>: right tail longer</a:t>
            </a:r>
          </a:p>
          <a:p>
            <a:pPr lvl="1"/>
            <a:r>
              <a:rPr lang="en-US" altLang="en-US" dirty="0" smtClean="0">
                <a:solidFill>
                  <a:srgbClr val="99CC00"/>
                </a:solidFill>
              </a:rPr>
              <a:t>Negatively skewed</a:t>
            </a:r>
            <a:r>
              <a:rPr lang="en-US" altLang="en-US" dirty="0" smtClean="0"/>
              <a:t>: left tail longer </a:t>
            </a:r>
          </a:p>
        </p:txBody>
      </p:sp>
      <p:pic>
        <p:nvPicPr>
          <p:cNvPr id="58372" name="Picture 20" descr="File:Symmetric-histo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268413"/>
            <a:ext cx="26320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38" descr="File:Skewed-righ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068638"/>
            <a:ext cx="3065463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40" descr="File:Skewed-le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8" y="5084763"/>
            <a:ext cx="2889250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2962672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“Shape” of Distributions</a:t>
            </a:r>
          </a:p>
        </p:txBody>
      </p:sp>
      <p:sp>
        <p:nvSpPr>
          <p:cNvPr id="59396" name="Footer Placeholder 3"/>
          <p:cNvSpPr txBox="1">
            <a:spLocks noGrp="1"/>
          </p:cNvSpPr>
          <p:nvPr/>
        </p:nvSpPr>
        <p:spPr bwMode="auto">
          <a:xfrm>
            <a:off x="228600" y="6416675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i="1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7" name="Picture 9" descr="http://semanticommunity.info/@api/deki/files/27073/Figure2-1.png?size=bestfit&amp;width=479&amp;height=587&amp;revision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2452" r="7062" b="10468"/>
          <a:stretch>
            <a:fillRect/>
          </a:stretch>
        </p:blipFill>
        <p:spPr bwMode="auto">
          <a:xfrm>
            <a:off x="3276600" y="14288"/>
            <a:ext cx="5775325" cy="684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770984" cy="1143000"/>
          </a:xfrm>
        </p:spPr>
        <p:txBody>
          <a:bodyPr/>
          <a:lstStyle/>
          <a:p>
            <a:pPr eaLnBrk="1" hangingPunct="1"/>
            <a:r>
              <a:rPr lang="en-IE" altLang="en-US" dirty="0" smtClean="0"/>
              <a:t>The Normal/Gaussian Distribution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3538736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IE" altLang="en-US" sz="2100" dirty="0" smtClean="0"/>
              <a:t>The </a:t>
            </a:r>
            <a:r>
              <a:rPr lang="en-IE" altLang="en-US" sz="2100" b="1" dirty="0" smtClean="0">
                <a:solidFill>
                  <a:srgbClr val="92D050"/>
                </a:solidFill>
              </a:rPr>
              <a:t>Normal distribution</a:t>
            </a:r>
            <a:r>
              <a:rPr lang="en-IE" altLang="en-US" sz="2100" dirty="0" smtClean="0"/>
              <a:t> is considered to be the most important distribution in statistics 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sz="2000" dirty="0" smtClean="0"/>
              <a:t>The </a:t>
            </a:r>
            <a:r>
              <a:rPr lang="en-IE" altLang="en-US" sz="2000" dirty="0" smtClean="0">
                <a:solidFill>
                  <a:srgbClr val="99CC00"/>
                </a:solidFill>
              </a:rPr>
              <a:t>Normal distribution </a:t>
            </a:r>
            <a:r>
              <a:rPr lang="en-IE" altLang="en-US" sz="2000" dirty="0" smtClean="0"/>
              <a:t>has a symmetric bell-shaped density curve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sz="2000" dirty="0" smtClean="0"/>
              <a:t>Characterised by two parameters, i.e. the </a:t>
            </a:r>
            <a:r>
              <a:rPr lang="en-IE" altLang="en-US" sz="2000" dirty="0" smtClean="0">
                <a:solidFill>
                  <a:srgbClr val="99CC00"/>
                </a:solidFill>
              </a:rPr>
              <a:t>mean</a:t>
            </a:r>
            <a:r>
              <a:rPr lang="en-IE" altLang="en-US" sz="2000" dirty="0" smtClean="0"/>
              <a:t> </a:t>
            </a:r>
            <a:r>
              <a:rPr lang="en-IE" altLang="en-US" sz="2000" dirty="0" smtClean="0">
                <a:sym typeface="Symbol" pitchFamily="18" charset="2"/>
              </a:rPr>
              <a:t></a:t>
            </a:r>
            <a:r>
              <a:rPr lang="en-IE" altLang="en-US" sz="2000" b="1" i="1" dirty="0" smtClean="0">
                <a:sym typeface="Symbol" pitchFamily="18" charset="2"/>
              </a:rPr>
              <a:t></a:t>
            </a:r>
            <a:r>
              <a:rPr lang="en-IE" altLang="en-US" sz="2000" dirty="0" smtClean="0">
                <a:sym typeface="Symbol" pitchFamily="18" charset="2"/>
              </a:rPr>
              <a:t>, and </a:t>
            </a:r>
            <a:r>
              <a:rPr lang="en-IE" altLang="en-US" sz="2000" dirty="0" smtClean="0">
                <a:solidFill>
                  <a:srgbClr val="99CC00"/>
                </a:solidFill>
                <a:sym typeface="Symbol" pitchFamily="18" charset="2"/>
              </a:rPr>
              <a:t>standard deviation </a:t>
            </a:r>
            <a:r>
              <a:rPr lang="en-IE" altLang="en-US" sz="2000" b="1" i="1" dirty="0" smtClean="0">
                <a:sym typeface="Symbol" pitchFamily="18" charset="2"/>
              </a:rPr>
              <a:t>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sz="2100" dirty="0" smtClean="0"/>
              <a:t>It emerges very often from processes consisting of a very large number of elements acting in an </a:t>
            </a:r>
            <a:r>
              <a:rPr lang="en-IE" altLang="en-US" sz="2100" b="1" dirty="0" smtClean="0"/>
              <a:t>additive</a:t>
            </a:r>
            <a:r>
              <a:rPr lang="en-IE" altLang="en-US" sz="2100" dirty="0" smtClean="0"/>
              <a:t> manner</a:t>
            </a:r>
          </a:p>
        </p:txBody>
      </p:sp>
      <p:pic>
        <p:nvPicPr>
          <p:cNvPr id="74756" name="Picture 5" descr="https://upload.wikimedia.org/wikipedia/commons/thumb/a/a9/Empirical_Rule.PNG/350px-Empirical_R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933026"/>
            <a:ext cx="5220865" cy="378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84138"/>
            <a:ext cx="2095500" cy="2667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68413"/>
            <a:ext cx="9036050" cy="4530725"/>
          </a:xfrm>
        </p:spPr>
        <p:txBody>
          <a:bodyPr/>
          <a:lstStyle/>
          <a:p>
            <a:pPr eaLnBrk="1" hangingPunct="1">
              <a:defRPr/>
            </a:pPr>
            <a:r>
              <a:rPr lang="en-IE" altLang="en-US" sz="2800" dirty="0" smtClean="0">
                <a:sym typeface="Symbol" pitchFamily="18" charset="2"/>
              </a:rPr>
              <a:t>Standardizing a normal distribution allows us to compare distributions that use different units</a:t>
            </a:r>
          </a:p>
          <a:p>
            <a:pPr eaLnBrk="1" hangingPunct="1">
              <a:defRPr/>
            </a:pPr>
            <a:r>
              <a:rPr lang="en-IE" altLang="en-US" sz="2000" dirty="0" smtClean="0">
                <a:sym typeface="Symbol" pitchFamily="18" charset="2"/>
              </a:rPr>
              <a:t>If </a:t>
            </a:r>
            <a:r>
              <a:rPr lang="en-IE" altLang="en-US" sz="2000" i="1" dirty="0" smtClean="0">
                <a:sym typeface="Symbol" pitchFamily="18" charset="2"/>
              </a:rPr>
              <a:t>X</a:t>
            </a:r>
            <a:r>
              <a:rPr lang="en-IE" altLang="en-US" sz="2000" dirty="0" smtClean="0">
                <a:sym typeface="Symbol" pitchFamily="18" charset="2"/>
              </a:rPr>
              <a:t> is a Normally distributed random variable with mean = </a:t>
            </a:r>
            <a:r>
              <a:rPr lang="en-IE" altLang="en-US" sz="2000" b="1" i="1" dirty="0" smtClean="0">
                <a:sym typeface="Symbol" pitchFamily="18" charset="2"/>
              </a:rPr>
              <a:t></a:t>
            </a:r>
            <a:r>
              <a:rPr lang="en-IE" altLang="en-US" sz="2000" dirty="0" smtClean="0">
                <a:sym typeface="Symbol" pitchFamily="18" charset="2"/>
              </a:rPr>
              <a:t> and standard deviation = </a:t>
            </a:r>
            <a:r>
              <a:rPr lang="en-IE" altLang="en-US" sz="2000" b="1" i="1" dirty="0" smtClean="0">
                <a:sym typeface="Symbol" pitchFamily="18" charset="2"/>
              </a:rPr>
              <a:t></a:t>
            </a:r>
            <a:r>
              <a:rPr lang="en-IE" altLang="en-US" sz="2000" dirty="0" smtClean="0">
                <a:sym typeface="Symbol" pitchFamily="18" charset="2"/>
              </a:rPr>
              <a:t>, then </a:t>
            </a:r>
            <a:r>
              <a:rPr lang="en-IE" altLang="en-US" sz="2000" i="1" dirty="0" smtClean="0">
                <a:sym typeface="Symbol" pitchFamily="18" charset="2"/>
              </a:rPr>
              <a:t>X</a:t>
            </a:r>
            <a:r>
              <a:rPr lang="en-IE" altLang="en-US" sz="2000" dirty="0" smtClean="0">
                <a:sym typeface="Symbol" pitchFamily="18" charset="2"/>
              </a:rPr>
              <a:t> can be converted to a Standard Normal random variable </a:t>
            </a:r>
            <a:r>
              <a:rPr lang="en-IE" altLang="en-US" sz="2000" i="1" dirty="0" smtClean="0">
                <a:sym typeface="Symbol" pitchFamily="18" charset="2"/>
              </a:rPr>
              <a:t>Z </a:t>
            </a:r>
            <a:r>
              <a:rPr lang="en-IE" altLang="en-US" sz="2000" dirty="0" smtClean="0">
                <a:sym typeface="Symbol" pitchFamily="18" charset="2"/>
              </a:rPr>
              <a:t>using:</a:t>
            </a:r>
          </a:p>
          <a:p>
            <a:pPr eaLnBrk="1" hangingPunct="1">
              <a:defRPr/>
            </a:pPr>
            <a:endParaRPr lang="en-IE" altLang="en-US" sz="2800" dirty="0">
              <a:sym typeface="Symbol" pitchFamily="18" charset="2"/>
            </a:endParaRPr>
          </a:p>
          <a:p>
            <a:pPr eaLnBrk="1" hangingPunct="1">
              <a:defRPr/>
            </a:pPr>
            <a:endParaRPr lang="en-IE" altLang="en-US" sz="2800" dirty="0" smtClean="0">
              <a:sym typeface="Symbol" pitchFamily="18" charset="2"/>
            </a:endParaRPr>
          </a:p>
          <a:p>
            <a:pPr eaLnBrk="1" hangingPunct="1">
              <a:defRPr/>
            </a:pPr>
            <a:endParaRPr lang="en-IE" altLang="en-US" sz="2800" dirty="0">
              <a:sym typeface="Symbol" pitchFamily="18" charset="2"/>
            </a:endParaRPr>
          </a:p>
          <a:p>
            <a:pPr eaLnBrk="1" hangingPunct="1">
              <a:defRPr/>
            </a:pPr>
            <a:endParaRPr lang="en-IE" altLang="en-US" sz="2800" i="1" dirty="0" smtClean="0"/>
          </a:p>
          <a:p>
            <a:pPr eaLnBrk="1" hangingPunct="1">
              <a:defRPr/>
            </a:pPr>
            <a:r>
              <a:rPr lang="en-IE" altLang="en-US" sz="2800" i="1" dirty="0" smtClean="0"/>
              <a:t>Z</a:t>
            </a:r>
            <a:r>
              <a:rPr lang="en-IE" altLang="en-US" sz="2800" dirty="0" smtClean="0"/>
              <a:t> has </a:t>
            </a:r>
            <a:r>
              <a:rPr lang="en-IE" altLang="en-US" sz="2800" dirty="0" smtClean="0">
                <a:sym typeface="Symbol" pitchFamily="18" charset="2"/>
              </a:rPr>
              <a:t>mean</a:t>
            </a:r>
            <a:r>
              <a:rPr lang="en-IE" altLang="en-US" sz="2800" b="1" i="1" dirty="0" smtClean="0">
                <a:sym typeface="Symbol" pitchFamily="18" charset="2"/>
              </a:rPr>
              <a:t> </a:t>
            </a:r>
            <a:r>
              <a:rPr lang="en-IE" altLang="en-US" sz="2800" dirty="0" smtClean="0">
                <a:sym typeface="Symbol" pitchFamily="18" charset="2"/>
              </a:rPr>
              <a:t>= 0 and standard deviation = 1</a:t>
            </a:r>
          </a:p>
          <a:p>
            <a:pPr eaLnBrk="1" hangingPunct="1">
              <a:defRPr/>
            </a:pPr>
            <a:r>
              <a:rPr lang="en-IE" altLang="en-US" sz="2800" dirty="0" smtClean="0">
                <a:sym typeface="Symbol" pitchFamily="18" charset="2"/>
              </a:rPr>
              <a:t>This is a type of feature scaling often used in machine learning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IE" altLang="en-US" sz="2800" dirty="0" smtClean="0">
                <a:sym typeface="Symbol" pitchFamily="18" charset="2"/>
              </a:rPr>
              <a:t> </a:t>
            </a: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5897"/>
            <a:ext cx="8229600" cy="1143000"/>
          </a:xfrm>
        </p:spPr>
        <p:txBody>
          <a:bodyPr/>
          <a:lstStyle/>
          <a:p>
            <a:pPr eaLnBrk="1" hangingPunct="1"/>
            <a:r>
              <a:rPr lang="en-IE" altLang="en-US" dirty="0" smtClean="0">
                <a:solidFill>
                  <a:srgbClr val="99CC00"/>
                </a:solidFill>
              </a:rPr>
              <a:t>Standard Normal distribution</a:t>
            </a:r>
          </a:p>
        </p:txBody>
      </p:sp>
      <p:graphicFrame>
        <p:nvGraphicFramePr>
          <p:cNvPr id="7782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000818"/>
              </p:ext>
            </p:extLst>
          </p:nvPr>
        </p:nvGraphicFramePr>
        <p:xfrm>
          <a:off x="611560" y="3356992"/>
          <a:ext cx="2233612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5" name="Equation" r:id="rId4" imgW="698197" imgH="393529" progId="Equation.3">
                  <p:embed/>
                </p:oleObj>
              </mc:Choice>
              <mc:Fallback>
                <p:oleObj name="Equation" r:id="rId4" imgW="698197" imgH="393529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3356992"/>
                        <a:ext cx="2233612" cy="125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11" descr="https://www.mathsisfun.com/data/images/standardizing.gif"/>
          <p:cNvSpPr>
            <a:spLocks noChangeAspect="1" noChangeArrowheads="1"/>
          </p:cNvSpPr>
          <p:nvPr/>
        </p:nvSpPr>
        <p:spPr bwMode="auto">
          <a:xfrm>
            <a:off x="1635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783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46" y="2996952"/>
            <a:ext cx="593205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z="3600" dirty="0" smtClean="0">
                <a:solidFill>
                  <a:srgbClr val="99CC00"/>
                </a:solidFill>
              </a:rPr>
              <a:t>Central Limit Theorem: CLT (optional)</a:t>
            </a:r>
            <a:endParaRPr lang="en-US" altLang="en-US" sz="3600" dirty="0" smtClean="0">
              <a:solidFill>
                <a:srgbClr val="99CC00"/>
              </a:solidFill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2449513"/>
            <a:ext cx="2016125" cy="1152525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IE" altLang="en-US" sz="2100" u="sng" smtClean="0"/>
              <a:t>Toss 1 dice</a:t>
            </a:r>
          </a:p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IE" altLang="en-US" sz="2100" smtClean="0"/>
              <a:t>Histogram of</a:t>
            </a:r>
          </a:p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IE" altLang="en-US" sz="2100" smtClean="0"/>
              <a:t>data</a:t>
            </a:r>
            <a:endParaRPr lang="en-US" altLang="en-US" sz="2100" smtClean="0"/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/>
          <a:stretch>
            <a:fillRect/>
          </a:stretch>
        </p:blipFill>
        <p:spPr bwMode="auto">
          <a:xfrm>
            <a:off x="0" y="3602038"/>
            <a:ext cx="2879725" cy="258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3"/>
          <a:stretch>
            <a:fillRect/>
          </a:stretch>
        </p:blipFill>
        <p:spPr bwMode="auto">
          <a:xfrm>
            <a:off x="2916238" y="3744913"/>
            <a:ext cx="2921000" cy="255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3"/>
          <a:stretch>
            <a:fillRect/>
          </a:stretch>
        </p:blipFill>
        <p:spPr bwMode="auto">
          <a:xfrm>
            <a:off x="6011863" y="3673475"/>
            <a:ext cx="2921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3059113" y="2378075"/>
            <a:ext cx="2670175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69925" indent="-325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22350" indent="-3508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39850" indent="-3159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681163" indent="-3397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IE" altLang="en-US" sz="2100" u="sng"/>
              <a:t>Toss 2 dice</a:t>
            </a:r>
          </a:p>
          <a:p>
            <a:pPr algn="ctr" eaLnBrk="1" hangingPunct="1">
              <a:lnSpc>
                <a:spcPct val="9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IE" altLang="en-US" sz="2100"/>
              <a:t>Histogram of averages</a:t>
            </a:r>
            <a:endParaRPr lang="en-US" altLang="en-US" sz="2100"/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5867400" y="2378075"/>
            <a:ext cx="2884488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69925" indent="-325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22350" indent="-3508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39850" indent="-3159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681163" indent="-3397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IE" altLang="en-US" sz="2100" u="sng"/>
              <a:t>Toss 10 dice</a:t>
            </a:r>
          </a:p>
          <a:p>
            <a:pPr algn="ctr" eaLnBrk="1" hangingPunct="1">
              <a:lnSpc>
                <a:spcPct val="9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IE" altLang="en-US" sz="2100"/>
              <a:t>Histogram of averages</a:t>
            </a: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altLang="en-US" sz="2100"/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250825" y="5978525"/>
            <a:ext cx="2736850" cy="76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69925" indent="-325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22350" indent="-3508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39850" indent="-3159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681163" indent="-3397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IE" altLang="en-US" sz="1900" b="1"/>
              <a:t>Distribution of data 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IE" altLang="en-US" sz="1900" b="1"/>
              <a:t>is far from Normal</a:t>
            </a:r>
            <a:endParaRPr lang="en-US" altLang="en-US" sz="1900" b="1"/>
          </a:p>
        </p:txBody>
      </p:sp>
      <p:sp>
        <p:nvSpPr>
          <p:cNvPr id="80906" name="Rectangle 10"/>
          <p:cNvSpPr>
            <a:spLocks noChangeArrowheads="1"/>
          </p:cNvSpPr>
          <p:nvPr/>
        </p:nvSpPr>
        <p:spPr bwMode="auto">
          <a:xfrm>
            <a:off x="3563938" y="6121400"/>
            <a:ext cx="5580062" cy="76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69925" indent="-325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22350" indent="-3508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39850" indent="-3159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681163" indent="-3397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IE" altLang="en-US" sz="1900" b="1"/>
              <a:t>Distribution of </a:t>
            </a:r>
            <a:r>
              <a:rPr lang="en-IE" altLang="en-US" sz="1900" b="1" u="sng"/>
              <a:t>averages</a:t>
            </a:r>
            <a:r>
              <a:rPr lang="en-IE" altLang="en-US" sz="1900" b="1"/>
              <a:t> approach Normal as sample size (no. of dice) increases</a:t>
            </a:r>
            <a:endParaRPr lang="en-US" altLang="en-US" sz="1900" b="1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50825" y="1341438"/>
            <a:ext cx="85598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IE" altLang="en-US" sz="2600" kern="0" dirty="0" smtClean="0"/>
              <a:t>The </a:t>
            </a:r>
            <a:r>
              <a:rPr lang="en-IE" altLang="en-US" sz="2600" kern="0" dirty="0" smtClean="0">
                <a:solidFill>
                  <a:srgbClr val="99CC00"/>
                </a:solidFill>
              </a:rPr>
              <a:t>CLT</a:t>
            </a:r>
            <a:r>
              <a:rPr lang="en-IE" altLang="en-US" sz="2600" kern="0" dirty="0" smtClean="0"/>
              <a:t> states that, for large sample sizes, the distribution of sample means is the Normal Distribution</a:t>
            </a:r>
          </a:p>
          <a:p>
            <a:pPr eaLnBrk="1" hangingPunct="1">
              <a:lnSpc>
                <a:spcPct val="80000"/>
              </a:lnSpc>
              <a:defRPr/>
            </a:pPr>
            <a:endParaRPr lang="en-IE" altLang="en-US" sz="26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1763688" y="1052736"/>
            <a:ext cx="5976938" cy="1143000"/>
          </a:xfrm>
        </p:spPr>
        <p:txBody>
          <a:bodyPr/>
          <a:lstStyle/>
          <a:p>
            <a:r>
              <a:rPr lang="en-NZ" altLang="en-US" dirty="0" smtClean="0">
                <a:solidFill>
                  <a:srgbClr val="FFC000"/>
                </a:solidFill>
              </a:rPr>
              <a:t>Correlation</a:t>
            </a:r>
            <a:br>
              <a:rPr lang="en-NZ" altLang="en-US" dirty="0" smtClean="0">
                <a:solidFill>
                  <a:srgbClr val="FFC000"/>
                </a:solidFill>
              </a:rPr>
            </a:br>
            <a:r>
              <a:rPr lang="en-NZ" altLang="en-US" dirty="0" smtClean="0">
                <a:solidFill>
                  <a:srgbClr val="FFC000"/>
                </a:solidFill>
              </a:rPr>
              <a:t> vs</a:t>
            </a:r>
            <a:br>
              <a:rPr lang="en-NZ" altLang="en-US" dirty="0" smtClean="0">
                <a:solidFill>
                  <a:srgbClr val="FFC000"/>
                </a:solidFill>
              </a:rPr>
            </a:br>
            <a:r>
              <a:rPr lang="en-NZ" altLang="en-US" dirty="0" smtClean="0">
                <a:solidFill>
                  <a:srgbClr val="FFC000"/>
                </a:solidFill>
              </a:rPr>
              <a:t>causation</a:t>
            </a:r>
            <a:endParaRPr lang="en-US" altLang="en-US" dirty="0" smtClean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958" y="3573016"/>
            <a:ext cx="87525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indicates a relationship between two events.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For example, these two events tend to happen at the same time.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Causation </a:t>
            </a:r>
            <a:r>
              <a:rPr lang="en-US" dirty="0"/>
              <a:t>indicates that the occurrence of one event has caused the occurrence of a second </a:t>
            </a:r>
            <a:r>
              <a:rPr lang="en-US" dirty="0" smtClean="0"/>
              <a:t>event.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</a:t>
            </a:r>
            <a:r>
              <a:rPr lang="en-US" dirty="0"/>
              <a:t>two events also happen at the same time, but there is a causal </a:t>
            </a:r>
            <a:r>
              <a:rPr lang="en-US" dirty="0" smtClean="0"/>
              <a:t>link!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77942"/>
            <a:ext cx="4021098" cy="1216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98" y="1544746"/>
            <a:ext cx="4597378" cy="2243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509120"/>
            <a:ext cx="4610997" cy="2064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09" y="4228821"/>
            <a:ext cx="4352921" cy="22983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362" y="195218"/>
            <a:ext cx="9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altLang="en-US" dirty="0" smtClean="0">
                <a:solidFill>
                  <a:srgbClr val="FFC000"/>
                </a:solidFill>
              </a:rPr>
              <a:t>Correlation is often conflated with causation by the media and other social institutions</a:t>
            </a:r>
            <a:r>
              <a:rPr lang="en-NZ" altLang="en-US" dirty="0">
                <a:solidFill>
                  <a:srgbClr val="FFC000"/>
                </a:solidFill>
              </a:rPr>
              <a:t/>
            </a:r>
            <a:br>
              <a:rPr lang="en-NZ" altLang="en-US" dirty="0">
                <a:solidFill>
                  <a:srgbClr val="FFC000"/>
                </a:solidFill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4912" t="5132" r="1486" b="5064"/>
          <a:stretch/>
        </p:blipFill>
        <p:spPr>
          <a:xfrm>
            <a:off x="353857" y="1269621"/>
            <a:ext cx="3672408" cy="1627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857" y="920090"/>
            <a:ext cx="19907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03475"/>
          </a:xfrm>
        </p:spPr>
        <p:txBody>
          <a:bodyPr/>
          <a:lstStyle/>
          <a:p>
            <a:pPr eaLnBrk="1" hangingPunct="1"/>
            <a:r>
              <a:rPr lang="en-IE" altLang="en-US" dirty="0" smtClean="0">
                <a:solidFill>
                  <a:srgbClr val="FFC000"/>
                </a:solidFill>
              </a:rPr>
              <a:t>Correlation</a:t>
            </a:r>
            <a:endParaRPr lang="en-US" altLang="en-US" dirty="0" smtClean="0">
              <a:solidFill>
                <a:srgbClr val="FFC000"/>
              </a:solidFill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80728"/>
            <a:ext cx="8362950" cy="45307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GB" altLang="en-US" sz="2000" dirty="0" smtClean="0"/>
              <a:t>A </a:t>
            </a:r>
            <a:r>
              <a:rPr lang="en-GB" altLang="en-US" sz="2000" b="1" dirty="0" smtClean="0">
                <a:solidFill>
                  <a:srgbClr val="FFC000"/>
                </a:solidFill>
              </a:rPr>
              <a:t>correlation</a:t>
            </a:r>
            <a:r>
              <a:rPr lang="en-GB" altLang="en-US" sz="2000" dirty="0" smtClean="0">
                <a:solidFill>
                  <a:srgbClr val="FFC000"/>
                </a:solidFill>
              </a:rPr>
              <a:t> </a:t>
            </a:r>
            <a:r>
              <a:rPr lang="en-GB" altLang="en-US" sz="2000" dirty="0" smtClean="0"/>
              <a:t>measures the “degree of association” between two variables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000" dirty="0" smtClean="0"/>
              <a:t>Associations can be </a:t>
            </a:r>
            <a:r>
              <a:rPr lang="en-GB" altLang="en-US" sz="2000" b="1" dirty="0" smtClean="0">
                <a:solidFill>
                  <a:srgbClr val="FFC000"/>
                </a:solidFill>
              </a:rPr>
              <a:t>positive</a:t>
            </a:r>
            <a:r>
              <a:rPr lang="en-GB" altLang="en-US" sz="2000" dirty="0" smtClean="0">
                <a:solidFill>
                  <a:srgbClr val="FFC000"/>
                </a:solidFill>
              </a:rPr>
              <a:t> </a:t>
            </a:r>
            <a:r>
              <a:rPr lang="en-GB" altLang="en-US" sz="2000" dirty="0" smtClean="0"/>
              <a:t>(an </a:t>
            </a:r>
            <a:r>
              <a:rPr lang="en-GB" altLang="en-US" sz="2000" u="sng" dirty="0" smtClean="0"/>
              <a:t>increase</a:t>
            </a:r>
            <a:r>
              <a:rPr lang="en-GB" altLang="en-US" sz="2000" dirty="0" smtClean="0"/>
              <a:t> in one variable is associated with an </a:t>
            </a:r>
            <a:r>
              <a:rPr lang="en-GB" altLang="en-US" sz="2000" u="sng" dirty="0" smtClean="0"/>
              <a:t>increase</a:t>
            </a:r>
            <a:r>
              <a:rPr lang="en-GB" altLang="en-US" sz="2000" dirty="0" smtClean="0"/>
              <a:t> in the other) or </a:t>
            </a:r>
            <a:r>
              <a:rPr lang="en-GB" altLang="en-US" sz="2000" b="1" dirty="0" smtClean="0">
                <a:solidFill>
                  <a:srgbClr val="FFC000"/>
                </a:solidFill>
              </a:rPr>
              <a:t>negative</a:t>
            </a:r>
            <a:r>
              <a:rPr lang="en-GB" altLang="en-US" sz="2000" dirty="0" smtClean="0">
                <a:solidFill>
                  <a:srgbClr val="FFC000"/>
                </a:solidFill>
              </a:rPr>
              <a:t> </a:t>
            </a:r>
            <a:r>
              <a:rPr lang="en-GB" altLang="en-US" sz="2000" dirty="0" smtClean="0"/>
              <a:t>(an </a:t>
            </a:r>
            <a:r>
              <a:rPr lang="en-GB" altLang="en-US" sz="2000" u="sng" dirty="0" smtClean="0"/>
              <a:t>increase</a:t>
            </a:r>
            <a:r>
              <a:rPr lang="en-GB" altLang="en-US" sz="2000" dirty="0" smtClean="0"/>
              <a:t> in one variable is associated with a </a:t>
            </a:r>
            <a:r>
              <a:rPr lang="en-GB" altLang="en-US" sz="2000" u="sng" dirty="0" smtClean="0"/>
              <a:t>decrease</a:t>
            </a:r>
            <a:r>
              <a:rPr lang="en-GB" altLang="en-US" sz="2000" dirty="0" smtClean="0"/>
              <a:t> in the other)</a:t>
            </a:r>
            <a:endParaRPr lang="en-US" altLang="en-US" sz="2000" dirty="0" smtClean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7164387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://pradeepshettys.files.wordpress.com/2011/09/correlation_coefficie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3"/>
          <a:stretch>
            <a:fillRect/>
          </a:stretch>
        </p:blipFill>
        <p:spPr bwMode="auto">
          <a:xfrm>
            <a:off x="2987824" y="5877272"/>
            <a:ext cx="2968476" cy="89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 altLang="en-US" sz="3600" dirty="0" smtClean="0">
                <a:solidFill>
                  <a:srgbClr val="FFC000"/>
                </a:solidFill>
              </a:rPr>
              <a:t>Correlation does not imply causation</a:t>
            </a:r>
            <a:endParaRPr lang="en-US" altLang="en-US" sz="3600" dirty="0" smtClean="0">
              <a:solidFill>
                <a:srgbClr val="FFC000"/>
              </a:solidFill>
            </a:endParaRP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b="1" dirty="0">
                <a:solidFill>
                  <a:srgbClr val="FFC000"/>
                </a:solidFill>
              </a:rPr>
              <a:t>Causation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means that whenever there is a change in an explanatory variable, it should </a:t>
            </a:r>
            <a:r>
              <a:rPr lang="en-US" sz="2000" i="1" dirty="0"/>
              <a:t>cause</a:t>
            </a:r>
            <a:r>
              <a:rPr lang="en-US" sz="2000" dirty="0"/>
              <a:t> in a change in the response variable. </a:t>
            </a:r>
          </a:p>
          <a:p>
            <a:pPr eaLnBrk="1" hangingPunct="1">
              <a:defRPr/>
            </a:pPr>
            <a:r>
              <a:rPr lang="en-US" sz="2000" b="1" dirty="0" smtClean="0">
                <a:solidFill>
                  <a:srgbClr val="FFC000"/>
                </a:solidFill>
              </a:rPr>
              <a:t>Correlations</a:t>
            </a:r>
            <a:r>
              <a:rPr lang="en-US" sz="2000" b="1" dirty="0"/>
              <a:t>: </a:t>
            </a:r>
            <a:r>
              <a:rPr lang="en-US" sz="2000" dirty="0"/>
              <a:t> Correlations between two variables are extremely common and easy to find. </a:t>
            </a:r>
            <a:r>
              <a:rPr lang="en-US" sz="2000" b="1" i="1" dirty="0"/>
              <a:t>However, saying that two variables are correlated in NO way guarantees that there is causation</a:t>
            </a:r>
            <a:r>
              <a:rPr lang="en-US" sz="2000" dirty="0"/>
              <a:t>. </a:t>
            </a:r>
          </a:p>
          <a:p>
            <a:pPr eaLnBrk="1" hangingPunct="1"/>
            <a:r>
              <a:rPr lang="en-US" altLang="en-US" sz="2400" dirty="0" smtClean="0"/>
              <a:t>Often (very, very often!) people report “</a:t>
            </a:r>
            <a:r>
              <a:rPr lang="en-US" altLang="en-US" sz="2400" dirty="0" smtClean="0">
                <a:solidFill>
                  <a:srgbClr val="FFC000"/>
                </a:solidFill>
              </a:rPr>
              <a:t>associations</a:t>
            </a:r>
            <a:r>
              <a:rPr lang="en-US" altLang="en-US" sz="2400" dirty="0" smtClean="0"/>
              <a:t>” (i.e. </a:t>
            </a:r>
            <a:r>
              <a:rPr lang="en-US" altLang="en-US" sz="2400" dirty="0" smtClean="0">
                <a:solidFill>
                  <a:srgbClr val="FFC000"/>
                </a:solidFill>
              </a:rPr>
              <a:t>correlation</a:t>
            </a:r>
            <a:r>
              <a:rPr lang="en-US" altLang="en-US" sz="2400" dirty="0" smtClean="0"/>
              <a:t>)  between two variables while implying </a:t>
            </a:r>
            <a:r>
              <a:rPr lang="en-US" altLang="en-US" sz="2400" dirty="0" smtClean="0">
                <a:solidFill>
                  <a:srgbClr val="FFC000"/>
                </a:solidFill>
              </a:rPr>
              <a:t>causation</a:t>
            </a:r>
            <a:r>
              <a:rPr lang="en-US" altLang="en-US" sz="2400" dirty="0" smtClean="0"/>
              <a:t>. </a:t>
            </a:r>
          </a:p>
          <a:p>
            <a:pPr eaLnBrk="1" hangingPunct="1"/>
            <a:r>
              <a:rPr lang="en-US" altLang="en-US" sz="2400" dirty="0" smtClean="0"/>
              <a:t>Yet upon further examination, it turns out that there is not </a:t>
            </a:r>
            <a:r>
              <a:rPr lang="en-US" altLang="en-US" sz="2400" dirty="0" smtClean="0">
                <a:solidFill>
                  <a:srgbClr val="FFC000"/>
                </a:solidFill>
              </a:rPr>
              <a:t>causation</a:t>
            </a:r>
            <a:r>
              <a:rPr lang="en-US" altLang="en-US" sz="2400" dirty="0" smtClean="0"/>
              <a:t> whatsoever!</a:t>
            </a:r>
          </a:p>
          <a:p>
            <a:pPr eaLnBrk="1" hangingPunct="1"/>
            <a:r>
              <a:rPr lang="en-US" altLang="en-US" sz="2400" dirty="0" smtClean="0"/>
              <a:t>As humans, though, upon hearing about “</a:t>
            </a:r>
            <a:r>
              <a:rPr lang="en-US" altLang="en-US" sz="2400" dirty="0" smtClean="0">
                <a:solidFill>
                  <a:srgbClr val="FFC000"/>
                </a:solidFill>
              </a:rPr>
              <a:t>associations</a:t>
            </a:r>
            <a:r>
              <a:rPr lang="en-US" altLang="en-US" sz="2400" dirty="0" smtClean="0"/>
              <a:t>” we often jump to an assumption of </a:t>
            </a:r>
            <a:r>
              <a:rPr lang="en-US" altLang="en-US" sz="2400" dirty="0" smtClean="0">
                <a:solidFill>
                  <a:srgbClr val="FFC000"/>
                </a:solidFill>
              </a:rPr>
              <a:t>causation</a:t>
            </a:r>
            <a:r>
              <a:rPr lang="en-US" altLang="en-US" sz="2400" dirty="0" smtClean="0"/>
              <a:t>.</a:t>
            </a:r>
          </a:p>
          <a:p>
            <a:pPr eaLnBrk="1" hangingPunct="1"/>
            <a:r>
              <a:rPr lang="en-US" altLang="en-US" sz="2400" dirty="0" smtClean="0"/>
              <a:t>Most of the time, the </a:t>
            </a:r>
            <a:r>
              <a:rPr lang="en-US" altLang="en-US" sz="2400" dirty="0" smtClean="0">
                <a:solidFill>
                  <a:srgbClr val="FFC000"/>
                </a:solidFill>
              </a:rPr>
              <a:t>causation</a:t>
            </a:r>
            <a:r>
              <a:rPr lang="en-US" altLang="en-US" sz="2400" dirty="0" smtClean="0"/>
              <a:t> simply is NOT </a:t>
            </a:r>
            <a:r>
              <a:rPr lang="en-US" altLang="en-US" sz="2400" dirty="0" smtClean="0"/>
              <a:t>there</a:t>
            </a:r>
            <a:endParaRPr lang="en-US" altLang="en-US" sz="2400" dirty="0"/>
          </a:p>
          <a:p>
            <a:pPr lvl="1" eaLnBrk="1" hangingPunct="1"/>
            <a:r>
              <a:rPr lang="en-US" altLang="en-US" sz="1400" dirty="0" smtClean="0"/>
              <a:t>Causation is infrequent in nature</a:t>
            </a:r>
          </a:p>
          <a:p>
            <a:pPr lvl="1" eaLnBrk="1" hangingPunct="1"/>
            <a:r>
              <a:rPr lang="en-US" altLang="en-US" sz="1400" dirty="0" smtClean="0"/>
              <a:t>Correlations are more common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/>
          </p:nvPr>
        </p:nvSpPr>
        <p:spPr>
          <a:xfrm>
            <a:off x="395536" y="260648"/>
            <a:ext cx="8229600" cy="58515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i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Ice-cream sales are strongly correlated with crime rates</a:t>
            </a:r>
            <a:r>
              <a:rPr lang="en-US" altLang="en-US" sz="2000" i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400" i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ice-cream consumption causes crime????</a:t>
            </a:r>
            <a:r>
              <a:rPr lang="en-US" altLang="en-US" sz="16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en-US" sz="2800" dirty="0" smtClean="0"/>
          </a:p>
          <a:p>
            <a:r>
              <a:rPr lang="en-US" altLang="en-US" sz="2800" b="1" dirty="0" smtClean="0"/>
              <a:t>Pizza consumption and cancer rate: r = -. 5</a:t>
            </a:r>
          </a:p>
          <a:p>
            <a:r>
              <a:rPr lang="en-US" altLang="en-US" sz="2800" dirty="0" smtClean="0"/>
              <a:t>Gun ownership and crime: r = .71</a:t>
            </a:r>
          </a:p>
          <a:p>
            <a:r>
              <a:rPr lang="en-US" altLang="en-US" sz="2800" dirty="0" smtClean="0"/>
              <a:t>Number of cavities in elementary school children and their vocabulary size: r = -.6</a:t>
            </a:r>
          </a:p>
          <a:p>
            <a:r>
              <a:rPr lang="en-US" altLang="en-US" sz="2800" dirty="0" smtClean="0"/>
              <a:t>Ice cream consumption and shark attacks in Australia: r=0.37</a:t>
            </a:r>
          </a:p>
          <a:p>
            <a:r>
              <a:rPr lang="en-US" altLang="en-US" sz="2800" dirty="0" smtClean="0"/>
              <a:t>BMI and amount of graffiti and litter in city dwellers: r = .45</a:t>
            </a:r>
          </a:p>
          <a:p>
            <a:r>
              <a:rPr lang="en-US" altLang="en-US" sz="2800" dirty="0" smtClean="0"/>
              <a:t>Average global temperature and number of pirates: r = -.93</a:t>
            </a:r>
          </a:p>
          <a:p>
            <a:r>
              <a:rPr lang="en-US" altLang="en-US" sz="2800" dirty="0"/>
              <a:t>IQ scores and TV time: r = -.54</a:t>
            </a:r>
          </a:p>
          <a:p>
            <a:pPr>
              <a:buFont typeface="Wingdings" pitchFamily="2" charset="2"/>
              <a:buNone/>
            </a:pPr>
            <a:endParaRPr lang="en-US" altLang="en-US" dirty="0" smtClean="0"/>
          </a:p>
          <a:p>
            <a:pPr>
              <a:buFont typeface="Wingdings" pitchFamily="2" charset="2"/>
              <a:buNone/>
            </a:pPr>
            <a:endParaRPr lang="en-US" altLang="en-US" dirty="0" smtClean="0"/>
          </a:p>
          <a:p>
            <a:pPr>
              <a:buFont typeface="Wingdings" pitchFamily="2" charset="2"/>
              <a:buNone/>
            </a:pPr>
            <a:endParaRPr lang="en-US" altLang="en-US" dirty="0" smtClean="0"/>
          </a:p>
          <a:p>
            <a:pPr>
              <a:buFont typeface="Wingdings" pitchFamily="2" charset="2"/>
              <a:buNone/>
            </a:pPr>
            <a:endParaRPr lang="en-US" altLang="en-US" dirty="0" smtClean="0"/>
          </a:p>
          <a:p>
            <a:pPr>
              <a:buFont typeface="Wingdings" pitchFamily="2" charset="2"/>
              <a:buNone/>
            </a:pPr>
            <a:endParaRPr lang="en-US" altLang="en-US" dirty="0" smtClean="0"/>
          </a:p>
          <a:p>
            <a:pPr>
              <a:buFont typeface="Wingdings" pitchFamily="2" charset="2"/>
              <a:buNone/>
            </a:pPr>
            <a:endParaRPr lang="en-US" altLang="en-US" dirty="0" smtClean="0"/>
          </a:p>
          <a:p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400" b="1" dirty="0" smtClean="0">
                <a:solidFill>
                  <a:srgbClr val="D60093"/>
                </a:solidFill>
              </a:rPr>
              <a:t>Probability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07950" y="5828449"/>
            <a:ext cx="9144000" cy="984927"/>
            <a:chOff x="0" y="3324298"/>
            <a:chExt cx="9144000" cy="1487948"/>
          </a:xfrm>
        </p:grpSpPr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0" y="3324298"/>
              <a:ext cx="91440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b="1" dirty="0">
                  <a:latin typeface="Verdana" pitchFamily="34" charset="0"/>
                </a:rPr>
                <a:t>Impossible      Unlikely    Equal Chances     Likely         Certain</a:t>
              </a:r>
            </a:p>
          </p:txBody>
        </p:sp>
        <p:sp>
          <p:nvSpPr>
            <p:cNvPr id="6" name="Line 10"/>
            <p:cNvSpPr>
              <a:spLocks noChangeShapeType="1"/>
            </p:cNvSpPr>
            <p:nvPr/>
          </p:nvSpPr>
          <p:spPr bwMode="auto">
            <a:xfrm>
              <a:off x="838200" y="4039249"/>
              <a:ext cx="758983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ln w="19050">
                  <a:solidFill>
                    <a:schemeClr val="tx1"/>
                  </a:solidFill>
                </a:ln>
                <a:latin typeface="Times New Roman" charset="0"/>
                <a:cs typeface="+mn-cs"/>
              </a:endParaRPr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838200" y="3886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>
              <a:off x="4572000" y="3886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609600" y="4114800"/>
              <a:ext cx="8534400" cy="69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400" b="1" dirty="0">
                  <a:latin typeface="Verdana" pitchFamily="34" charset="0"/>
                </a:rPr>
                <a:t> 0	 	   	        0.5    			           </a:t>
              </a:r>
              <a:r>
                <a:rPr lang="en-US" altLang="en-US" sz="2400" b="1" dirty="0" smtClean="0">
                  <a:latin typeface="Verdana" pitchFamily="34" charset="0"/>
                </a:rPr>
                <a:t>1</a:t>
              </a:r>
              <a:endParaRPr lang="en-US" altLang="en-US" sz="2400" b="1" dirty="0">
                <a:latin typeface="Verdana" pitchFamily="34" charset="0"/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8382000" y="3886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2819400" y="39624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6477000" y="39624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 bwMode="auto">
              <a:xfrm>
                <a:off x="462756" y="1484784"/>
                <a:ext cx="8501732" cy="42484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en-US" sz="2400" kern="0" dirty="0" smtClean="0">
                    <a:solidFill>
                      <a:srgbClr val="D60093"/>
                    </a:solidFill>
                  </a:rPr>
                  <a:t>Probability</a:t>
                </a:r>
                <a:r>
                  <a:rPr lang="en-US" altLang="en-US" sz="2400" kern="0" dirty="0" smtClean="0"/>
                  <a:t>: a quantitative measurement of the extent to which something is likely to happen or be the case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2400" kern="0" dirty="0" smtClean="0"/>
              </a:p>
              <a:p>
                <a:pPr>
                  <a:lnSpc>
                    <a:spcPct val="90000"/>
                  </a:lnSpc>
                </a:pPr>
                <a:r>
                  <a:rPr lang="en-NZ" altLang="en-US" sz="2400" kern="0" dirty="0" smtClean="0"/>
                  <a:t>Probabilities are written as: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NZ" altLang="en-US" sz="1800" kern="0" dirty="0" smtClean="0"/>
                  <a:t>Fractions from 0 to 1: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Z" altLang="en-US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altLang="en-US" sz="1800" b="0" i="1" kern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altLang="en-US" sz="1800" b="0" i="1" kern="0" smtClean="0">
                            <a:latin typeface="Cambria Math"/>
                          </a:rPr>
                          <m:t>10</m:t>
                        </m:r>
                      </m:den>
                    </m:f>
                  </m:oMath>
                </a14:m>
                <a:endParaRPr lang="en-US" altLang="en-US" sz="1800" kern="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NZ" altLang="en-US" sz="1800" kern="0" dirty="0" smtClean="0"/>
                  <a:t>Decimals from 0 to 1: 0.1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NZ" altLang="en-US" sz="1800" kern="0" dirty="0" smtClean="0"/>
                  <a:t>Percentages from 0% to 100%: 10%</a:t>
                </a:r>
              </a:p>
              <a:p>
                <a:pPr>
                  <a:lnSpc>
                    <a:spcPct val="90000"/>
                  </a:lnSpc>
                </a:pPr>
                <a:endParaRPr lang="en-NZ" altLang="en-US" sz="2400" kern="0" dirty="0" smtClean="0"/>
              </a:p>
              <a:p>
                <a:pPr>
                  <a:lnSpc>
                    <a:spcPct val="90000"/>
                  </a:lnSpc>
                </a:pPr>
                <a:r>
                  <a:rPr lang="en-NZ" altLang="en-US" sz="2400" kern="0" dirty="0" smtClean="0"/>
                  <a:t>A probability cannot be negative or greater than 1. The probability of an event E is always between 0 and 1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NZ" altLang="en-US" sz="2000" b="0" i="1" kern="0" smtClean="0">
                        <a:latin typeface="Cambria Math"/>
                      </a:rPr>
                      <m:t>0</m:t>
                    </m:r>
                    <m:r>
                      <a:rPr lang="en-NZ" altLang="en-US" sz="2000" b="0" i="1" kern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NZ" altLang="en-US" sz="2000" b="0" i="1" kern="0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NZ" altLang="en-US" sz="2000" b="0" i="1" kern="0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NZ" altLang="en-US" sz="2000" b="0" i="1" kern="0" smtClean="0">
                        <a:latin typeface="Cambria Math"/>
                        <a:ea typeface="Cambria Math"/>
                      </a:rPr>
                      <m:t>𝐸</m:t>
                    </m:r>
                    <m:r>
                      <a:rPr lang="en-NZ" altLang="en-US" sz="2000" b="0" i="1" kern="0" smtClean="0">
                        <a:latin typeface="Cambria Math"/>
                        <a:ea typeface="Cambria Math"/>
                      </a:rPr>
                      <m:t>)≤1</m:t>
                    </m:r>
                  </m:oMath>
                </a14:m>
                <a:endParaRPr lang="en-NZ" altLang="en-US" sz="2000" kern="0" dirty="0" smtClean="0"/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756" y="1484784"/>
                <a:ext cx="8501732" cy="4248472"/>
              </a:xfrm>
              <a:prstGeom prst="rect">
                <a:avLst/>
              </a:prstGeom>
              <a:blipFill>
                <a:blip r:embed="rId2"/>
                <a:stretch>
                  <a:fillRect l="-1004" t="-18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96686"/>
            <a:ext cx="5710297" cy="27191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NZ" altLang="en-US" sz="3600" kern="0" dirty="0" smtClean="0">
                <a:solidFill>
                  <a:srgbClr val="FFC000"/>
                </a:solidFill>
              </a:rPr>
              <a:t>More spurious correlations</a:t>
            </a:r>
            <a:endParaRPr lang="en-US" altLang="en-US" sz="3600" kern="0" dirty="0" smtClean="0">
              <a:solidFill>
                <a:srgbClr val="FFC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5" y="4064044"/>
            <a:ext cx="5616624" cy="28053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76256" y="2133116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smtClean="0"/>
              <a:t>Marriage causes drowning?</a:t>
            </a:r>
            <a:endParaRPr lang="en-US" altLang="en-US" dirty="0"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16216" y="5157192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smtClean="0"/>
              <a:t>Eating a lot of cheese will make people more likely to earn a PhD in engineering?</a:t>
            </a:r>
            <a:endParaRPr lang="en-US" alt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814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C000"/>
                </a:solidFill>
              </a:rPr>
              <a:t>Causation Is Not Symmetric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1676400"/>
            <a:ext cx="5988050" cy="4530725"/>
          </a:xfrm>
        </p:spPr>
        <p:txBody>
          <a:bodyPr/>
          <a:lstStyle/>
          <a:p>
            <a:r>
              <a:rPr lang="en-US" altLang="en-US" sz="2000" dirty="0" smtClean="0">
                <a:solidFill>
                  <a:srgbClr val="FFC000"/>
                </a:solidFill>
              </a:rPr>
              <a:t>Correlation</a:t>
            </a:r>
            <a:r>
              <a:rPr lang="en-US" altLang="en-US" sz="2000" dirty="0" smtClean="0"/>
              <a:t> is a necessary condition for a causal relationship, but not a sufficient one</a:t>
            </a:r>
          </a:p>
          <a:p>
            <a:pPr lvl="1"/>
            <a:r>
              <a:rPr lang="en-US" altLang="en-US" sz="2000" dirty="0" smtClean="0"/>
              <a:t>Example: Using ashtray &amp; suffering lung cancer</a:t>
            </a:r>
          </a:p>
          <a:p>
            <a:endParaRPr lang="en-US" altLang="en-US" sz="2000" dirty="0" smtClean="0"/>
          </a:p>
          <a:p>
            <a:r>
              <a:rPr lang="en-US" altLang="en-US" sz="2000" dirty="0" smtClean="0">
                <a:solidFill>
                  <a:srgbClr val="FFC000"/>
                </a:solidFill>
              </a:rPr>
              <a:t>Correlation</a:t>
            </a:r>
            <a:r>
              <a:rPr lang="en-US" altLang="en-US" sz="2000" dirty="0" smtClean="0"/>
              <a:t> is symmetric</a:t>
            </a:r>
          </a:p>
          <a:p>
            <a:pPr lvl="1"/>
            <a:r>
              <a:rPr lang="en-US" altLang="en-US" sz="2000" dirty="0" smtClean="0"/>
              <a:t>Parents income is correlated with school grades of children</a:t>
            </a:r>
          </a:p>
          <a:p>
            <a:pPr lvl="1"/>
            <a:r>
              <a:rPr lang="en-US" altLang="en-US" sz="2000" dirty="0" smtClean="0"/>
              <a:t>Grades of children correlated with parents income</a:t>
            </a:r>
          </a:p>
          <a:p>
            <a:pPr lvl="1"/>
            <a:endParaRPr lang="en-US" altLang="en-US" sz="2000" dirty="0" smtClean="0"/>
          </a:p>
          <a:p>
            <a:r>
              <a:rPr lang="en-US" altLang="en-US" sz="2000" dirty="0" smtClean="0">
                <a:solidFill>
                  <a:srgbClr val="FFC000"/>
                </a:solidFill>
              </a:rPr>
              <a:t>Causation</a:t>
            </a:r>
            <a:r>
              <a:rPr lang="en-US" altLang="en-US" sz="2000" dirty="0" smtClean="0"/>
              <a:t> is not symmetric</a:t>
            </a:r>
          </a:p>
          <a:p>
            <a:pPr lvl="1"/>
            <a:r>
              <a:rPr lang="en-US" altLang="en-US" sz="2000" dirty="0" smtClean="0"/>
              <a:t>Smoking causes cancer</a:t>
            </a:r>
          </a:p>
          <a:p>
            <a:pPr lvl="1"/>
            <a:r>
              <a:rPr lang="en-US" altLang="en-US" sz="2000" dirty="0" smtClean="0"/>
              <a:t>Suffering cancer causes smoking (???)</a:t>
            </a:r>
          </a:p>
        </p:txBody>
      </p:sp>
      <p:sp>
        <p:nvSpPr>
          <p:cNvPr id="92164" name="Oval 10"/>
          <p:cNvSpPr>
            <a:spLocks noChangeArrowheads="1"/>
          </p:cNvSpPr>
          <p:nvPr/>
        </p:nvSpPr>
        <p:spPr bwMode="auto">
          <a:xfrm>
            <a:off x="6324600" y="5622925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itchFamily="34" charset="0"/>
              </a:rPr>
              <a:t>Smok</a:t>
            </a:r>
          </a:p>
        </p:txBody>
      </p:sp>
      <p:sp>
        <p:nvSpPr>
          <p:cNvPr id="92165" name="Oval 11"/>
          <p:cNvSpPr>
            <a:spLocks noChangeArrowheads="1"/>
          </p:cNvSpPr>
          <p:nvPr/>
        </p:nvSpPr>
        <p:spPr bwMode="auto">
          <a:xfrm>
            <a:off x="7772400" y="5622925"/>
            <a:ext cx="685800" cy="685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NZ" altLang="en-US" sz="1800">
                <a:latin typeface="Tahoma" pitchFamily="34" charset="0"/>
              </a:rPr>
              <a:t>Canc</a:t>
            </a:r>
            <a:endParaRPr lang="en-US" altLang="en-US" sz="1800">
              <a:latin typeface="Tahoma" pitchFamily="34" charset="0"/>
            </a:endParaRPr>
          </a:p>
        </p:txBody>
      </p:sp>
      <p:sp>
        <p:nvSpPr>
          <p:cNvPr id="92166" name="AutoShape 12"/>
          <p:cNvSpPr>
            <a:spLocks noChangeArrowheads="1"/>
          </p:cNvSpPr>
          <p:nvPr/>
        </p:nvSpPr>
        <p:spPr bwMode="auto">
          <a:xfrm>
            <a:off x="7086600" y="5775325"/>
            <a:ext cx="609600" cy="381000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itchFamily="34" charset="0"/>
            </a:endParaRPr>
          </a:p>
        </p:txBody>
      </p:sp>
      <p:sp>
        <p:nvSpPr>
          <p:cNvPr id="92167" name="Oval 10"/>
          <p:cNvSpPr>
            <a:spLocks noChangeArrowheads="1"/>
          </p:cNvSpPr>
          <p:nvPr/>
        </p:nvSpPr>
        <p:spPr bwMode="auto">
          <a:xfrm>
            <a:off x="6500813" y="3822700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NZ" altLang="en-US" sz="1800">
                <a:latin typeface="Tahoma" pitchFamily="34" charset="0"/>
              </a:rPr>
              <a:t>Incom</a:t>
            </a:r>
            <a:endParaRPr lang="en-US" altLang="en-US" sz="1800">
              <a:latin typeface="Tahoma" pitchFamily="34" charset="0"/>
            </a:endParaRPr>
          </a:p>
        </p:txBody>
      </p:sp>
      <p:sp>
        <p:nvSpPr>
          <p:cNvPr id="92168" name="Oval 11"/>
          <p:cNvSpPr>
            <a:spLocks noChangeArrowheads="1"/>
          </p:cNvSpPr>
          <p:nvPr/>
        </p:nvSpPr>
        <p:spPr bwMode="auto">
          <a:xfrm>
            <a:off x="7989888" y="3822700"/>
            <a:ext cx="685800" cy="685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NZ" altLang="en-US" sz="1800">
                <a:latin typeface="Tahoma" pitchFamily="34" charset="0"/>
              </a:rPr>
              <a:t>Grade</a:t>
            </a:r>
            <a:endParaRPr lang="en-US" altLang="en-US" sz="1800">
              <a:latin typeface="Tahoma" pitchFamily="34" charset="0"/>
            </a:endParaRPr>
          </a:p>
        </p:txBody>
      </p:sp>
      <p:sp>
        <p:nvSpPr>
          <p:cNvPr id="92169" name="Left-Right Arrow 1"/>
          <p:cNvSpPr>
            <a:spLocks noChangeArrowheads="1"/>
          </p:cNvSpPr>
          <p:nvPr/>
        </p:nvSpPr>
        <p:spPr bwMode="auto">
          <a:xfrm>
            <a:off x="7235825" y="3967163"/>
            <a:ext cx="723900" cy="360362"/>
          </a:xfrm>
          <a:prstGeom prst="leftRightArrow">
            <a:avLst>
              <a:gd name="adj1" fmla="val 50000"/>
              <a:gd name="adj2" fmla="val 49960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rgbClr val="FFC000"/>
                </a:solidFill>
              </a:rPr>
              <a:t>Correlation does not equate causation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403227" y="1510745"/>
            <a:ext cx="8229600" cy="411479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 smtClean="0"/>
              <a:t>In many situations, two correlated variables are not linked with a casual relationship directly. But there is a hidden variable that determines the </a:t>
            </a:r>
            <a:r>
              <a:rPr lang="en-US" altLang="en-US" sz="2400" dirty="0" smtClean="0"/>
              <a:t>association. This is the </a:t>
            </a:r>
            <a:r>
              <a:rPr lang="en-US" altLang="en-US" sz="2400" dirty="0" smtClean="0"/>
              <a:t>confounding variable</a:t>
            </a:r>
            <a:endParaRPr lang="en-US" altLang="en-US" sz="2400" dirty="0" smtClean="0">
              <a:sym typeface="Wingdings" pitchFamily="2" charset="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en-US" sz="2000" dirty="0" smtClean="0">
                <a:sym typeface="Wingdings" pitchFamily="2" charset="2"/>
              </a:rPr>
              <a:t>				</a:t>
            </a:r>
            <a:endParaRPr lang="en-US" altLang="en-US" sz="2000" dirty="0" smtClean="0"/>
          </a:p>
        </p:txBody>
      </p:sp>
      <p:sp>
        <p:nvSpPr>
          <p:cNvPr id="93188" name="AutoShape 4"/>
          <p:cNvSpPr>
            <a:spLocks noChangeArrowheads="1"/>
          </p:cNvSpPr>
          <p:nvPr/>
        </p:nvSpPr>
        <p:spPr bwMode="auto">
          <a:xfrm rot="2841949">
            <a:off x="2879959" y="4483123"/>
            <a:ext cx="1691717" cy="292866"/>
          </a:xfrm>
          <a:prstGeom prst="leftArrow">
            <a:avLst>
              <a:gd name="adj1" fmla="val 50000"/>
              <a:gd name="adj2" fmla="val 1060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itchFamily="34" charset="0"/>
            </a:endParaRPr>
          </a:p>
        </p:txBody>
      </p:sp>
      <p:sp>
        <p:nvSpPr>
          <p:cNvPr id="93189" name="AutoShape 5"/>
          <p:cNvSpPr>
            <a:spLocks noChangeArrowheads="1"/>
          </p:cNvSpPr>
          <p:nvPr/>
        </p:nvSpPr>
        <p:spPr bwMode="auto">
          <a:xfrm rot="8092833">
            <a:off x="4798222" y="4539804"/>
            <a:ext cx="1508125" cy="342900"/>
          </a:xfrm>
          <a:prstGeom prst="leftArrow">
            <a:avLst>
              <a:gd name="adj1" fmla="val 50000"/>
              <a:gd name="adj2" fmla="val 1063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itchFamily="34" charset="0"/>
            </a:endParaRPr>
          </a:p>
        </p:txBody>
      </p:sp>
      <p:sp>
        <p:nvSpPr>
          <p:cNvPr id="93190" name="TextBox 1"/>
          <p:cNvSpPr txBox="1">
            <a:spLocks noChangeArrowheads="1"/>
          </p:cNvSpPr>
          <p:nvPr/>
        </p:nvSpPr>
        <p:spPr bwMode="auto">
          <a:xfrm>
            <a:off x="4067175" y="5626100"/>
            <a:ext cx="2952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  <a:latin typeface="Tahoma" pitchFamily="34" charset="0"/>
                <a:sym typeface="Wingdings" pitchFamily="2" charset="2"/>
              </a:rPr>
              <a:t>Hidden variable</a:t>
            </a:r>
            <a:endParaRPr lang="en-US" altLang="en-US" sz="1800" dirty="0">
              <a:solidFill>
                <a:srgbClr val="FFC000"/>
              </a:solidFill>
              <a:latin typeface="Tahoma" pitchFamily="34" charset="0"/>
            </a:endParaRPr>
          </a:p>
        </p:txBody>
      </p:sp>
      <p:sp>
        <p:nvSpPr>
          <p:cNvPr id="93191" name="TextBox 1"/>
          <p:cNvSpPr txBox="1">
            <a:spLocks noChangeArrowheads="1"/>
          </p:cNvSpPr>
          <p:nvPr/>
        </p:nvSpPr>
        <p:spPr bwMode="auto">
          <a:xfrm>
            <a:off x="3775075" y="6005513"/>
            <a:ext cx="2952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C000"/>
                </a:solidFill>
                <a:latin typeface="Tahoma" pitchFamily="34" charset="0"/>
                <a:sym typeface="Wingdings" pitchFamily="2" charset="2"/>
              </a:rPr>
              <a:t>Confounding variable</a:t>
            </a:r>
            <a:endParaRPr lang="en-US" altLang="en-US" sz="1800" dirty="0">
              <a:solidFill>
                <a:srgbClr val="FFC000"/>
              </a:solidFill>
              <a:latin typeface="Tahoma" pitchFamily="34" charset="0"/>
            </a:endParaRPr>
          </a:p>
        </p:txBody>
      </p:sp>
      <p:pic>
        <p:nvPicPr>
          <p:cNvPr id="93192" name="Picture 10" descr="http://study.com/cimages/multimages/16/Pos-neg_corre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r="57790" b="16634"/>
          <a:stretch>
            <a:fillRect/>
          </a:stretch>
        </p:blipFill>
        <p:spPr bwMode="auto">
          <a:xfrm>
            <a:off x="403227" y="4540251"/>
            <a:ext cx="224472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4067175" y="6375401"/>
            <a:ext cx="2952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FFC000"/>
                </a:solidFill>
                <a:latin typeface="Tahoma" pitchFamily="34" charset="0"/>
                <a:sym typeface="Wingdings" pitchFamily="2" charset="2"/>
              </a:rPr>
              <a:t>Lurking variable</a:t>
            </a:r>
            <a:endParaRPr lang="en-US" altLang="en-US" sz="1800" dirty="0">
              <a:solidFill>
                <a:srgbClr val="FFC000"/>
              </a:solidFill>
              <a:latin typeface="Tahom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91000" y="5258696"/>
            <a:ext cx="160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 smtClean="0"/>
              <a:t>Smoking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691680" y="3645024"/>
            <a:ext cx="62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en-US" dirty="0"/>
              <a:t>Using </a:t>
            </a:r>
            <a:r>
              <a:rPr lang="en-US" altLang="en-US" dirty="0" smtClean="0"/>
              <a:t>ashtray </a:t>
            </a:r>
            <a:r>
              <a:rPr lang="en-US" altLang="en-US" dirty="0" smtClean="0">
                <a:sym typeface="Wingdings" pitchFamily="2" charset="2"/>
              </a:rPr>
              <a:t>+correlation  lung </a:t>
            </a:r>
            <a:r>
              <a:rPr lang="en-US" altLang="en-US" dirty="0">
                <a:sym typeface="Wingdings" pitchFamily="2" charset="2"/>
              </a:rPr>
              <a:t>cancer</a:t>
            </a:r>
          </a:p>
        </p:txBody>
      </p:sp>
    </p:spTree>
    <p:extLst>
      <p:ext uri="{BB962C8B-B14F-4D97-AF65-F5344CB8AC3E}">
        <p14:creationId xmlns:p14="http://schemas.microsoft.com/office/powerpoint/2010/main" val="292210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 animBg="1"/>
      <p:bldP spid="93189" grpId="0" animBg="1"/>
      <p:bldP spid="93190" grpId="0"/>
      <p:bldP spid="93191" grpId="0"/>
      <p:bldP spid="9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C000"/>
                </a:solidFill>
              </a:rPr>
              <a:t>Gold standard to establish causation: Randomized study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" y="2406945"/>
            <a:ext cx="3965951" cy="2736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13" y="2564904"/>
            <a:ext cx="3561486" cy="2551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1560" y="5670891"/>
            <a:ext cx="252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smtClean="0"/>
              <a:t>Randomize studies can irrefutably establish causation links</a:t>
            </a:r>
            <a:endParaRPr lang="en-US" altLang="en-US" dirty="0">
              <a:sym typeface="Wingdings" pitchFamily="2" charset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16838" y="2304332"/>
            <a:ext cx="2520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200" dirty="0" smtClean="0"/>
              <a:t>control group</a:t>
            </a:r>
            <a:endParaRPr lang="en-US" altLang="en-US" sz="1200" dirty="0">
              <a:sym typeface="Wingdings" pitchFamily="2" charset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7535" y="3977361"/>
            <a:ext cx="15095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1200" dirty="0" smtClean="0"/>
              <a:t>experimental group</a:t>
            </a:r>
            <a:endParaRPr lang="en-US" altLang="en-US" sz="1200" dirty="0">
              <a:sym typeface="Wingdings" pitchFamily="2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15467" y="3559653"/>
            <a:ext cx="122413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100" dirty="0" smtClean="0"/>
              <a:t>Random assignment</a:t>
            </a:r>
            <a:endParaRPr lang="en-US" altLang="en-US" sz="1100" dirty="0">
              <a:sym typeface="Wingdings" pitchFamily="2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92280" y="2434099"/>
            <a:ext cx="18646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1100" dirty="0" smtClean="0"/>
              <a:t>Group with characteristic A</a:t>
            </a:r>
            <a:endParaRPr lang="en-US" altLang="en-US" sz="1100" dirty="0">
              <a:sym typeface="Wingdings" pitchFamily="2" charset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71391" y="3985055"/>
            <a:ext cx="18630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1100" dirty="0" smtClean="0"/>
              <a:t>Group with characteristic B</a:t>
            </a:r>
            <a:endParaRPr lang="en-US" altLang="en-US" sz="1100" dirty="0">
              <a:sym typeface="Wingdings" pitchFamily="2" charset="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12160" y="5670891"/>
            <a:ext cx="252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dirty="0" smtClean="0"/>
              <a:t>Observational studies can only provide correlation</a:t>
            </a:r>
            <a:endParaRPr lang="en-US" altLang="en-US" dirty="0">
              <a:sym typeface="Wingdings" pitchFamily="2" charset="2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572000" y="1772816"/>
            <a:ext cx="0" cy="46085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99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References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z="1600" dirty="0">
                <a:hlinkClick r:id="rId2"/>
              </a:rPr>
              <a:t>https://www.coursehero.com/file/14317301/02-math-essentials</a:t>
            </a:r>
            <a:r>
              <a:rPr lang="en-NZ" sz="1600" dirty="0" smtClean="0">
                <a:hlinkClick r:id="rId2"/>
              </a:rPr>
              <a:t>/</a:t>
            </a:r>
            <a:endParaRPr lang="en-NZ" sz="1600" dirty="0" smtClean="0"/>
          </a:p>
          <a:p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219699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D60093"/>
                </a:solidFill>
              </a:rPr>
              <a:t>Types of probability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229600" cy="2232025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altLang="en-US" dirty="0" smtClean="0">
                <a:solidFill>
                  <a:srgbClr val="D60093"/>
                </a:solidFill>
              </a:rPr>
              <a:t>Classical or theoretical probability</a:t>
            </a:r>
          </a:p>
          <a:p>
            <a:pPr marL="857250" lvl="1" indent="-457200"/>
            <a:r>
              <a:rPr lang="en-US" altLang="en-US" dirty="0" smtClean="0"/>
              <a:t>Uses a theoretical (ideal) description of the phenomena</a:t>
            </a:r>
          </a:p>
          <a:p>
            <a:pPr marL="514350" indent="-514350">
              <a:buFontTx/>
              <a:buAutoNum type="arabicPeriod"/>
            </a:pPr>
            <a:endParaRPr lang="en-US" altLang="en-US" dirty="0" smtClean="0">
              <a:solidFill>
                <a:srgbClr val="D60093"/>
              </a:solidFill>
            </a:endParaRPr>
          </a:p>
          <a:p>
            <a:pPr marL="514350" indent="-514350">
              <a:buFontTx/>
              <a:buAutoNum type="arabicPeriod"/>
            </a:pPr>
            <a:endParaRPr lang="en-US" altLang="en-US" dirty="0" smtClean="0">
              <a:solidFill>
                <a:srgbClr val="D60093"/>
              </a:solidFill>
            </a:endParaRPr>
          </a:p>
          <a:p>
            <a:pPr marL="514350" indent="-514350">
              <a:buFontTx/>
              <a:buAutoNum type="arabicPeriod"/>
            </a:pPr>
            <a:r>
              <a:rPr lang="en-US" altLang="en-US" dirty="0" smtClean="0">
                <a:solidFill>
                  <a:srgbClr val="D60093"/>
                </a:solidFill>
              </a:rPr>
              <a:t>Empirical probability</a:t>
            </a:r>
          </a:p>
          <a:p>
            <a:pPr lvl="1"/>
            <a:r>
              <a:rPr lang="en-US" altLang="en-US" dirty="0" smtClean="0"/>
              <a:t>Uses empirical evidence </a:t>
            </a:r>
            <a:r>
              <a:rPr lang="en-US" altLang="en-US" dirty="0"/>
              <a:t>(samples</a:t>
            </a:r>
            <a:r>
              <a:rPr lang="en-US" altLang="en-US" dirty="0" smtClean="0"/>
              <a:t>) to derive a quantification of the phenomena</a:t>
            </a:r>
          </a:p>
          <a:p>
            <a:pPr marL="514350" indent="-514350">
              <a:buFontTx/>
              <a:buAutoNum type="arabicPeriod"/>
            </a:pPr>
            <a:endParaRPr lang="en-US" altLang="en-US" dirty="0" smtClean="0">
              <a:solidFill>
                <a:srgbClr val="D6009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D60093"/>
                </a:solidFill>
              </a:rPr>
              <a:t>1. Classical probability</a:t>
            </a:r>
          </a:p>
        </p:txBody>
      </p:sp>
      <p:sp>
        <p:nvSpPr>
          <p:cNvPr id="2253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179388" y="2565400"/>
            <a:ext cx="4680644" cy="4043363"/>
          </a:xfrm>
          <a:blipFill rotWithShape="1">
            <a:blip r:embed="rId2"/>
            <a:stretch>
              <a:fillRect l="-1693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63688" y="1412776"/>
            <a:ext cx="6414769" cy="85921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19872" y="3647538"/>
            <a:ext cx="1875835" cy="670183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41969" y="4470121"/>
            <a:ext cx="2305439" cy="670183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61067" y="5915606"/>
            <a:ext cx="2305439" cy="670183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19464" name="Picture 2" descr="http://images.cnitblog.com/blog/413416/201307/10125105-858c87b7fd074ce7ab66558a7b4fce2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3068638"/>
            <a:ext cx="100806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03848" y="5252410"/>
            <a:ext cx="2091860" cy="639983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D60093"/>
                </a:solidFill>
              </a:rPr>
              <a:t>2. Empirical Probability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8424863" cy="1731962"/>
          </a:xfrm>
        </p:spPr>
        <p:txBody>
          <a:bodyPr/>
          <a:lstStyle/>
          <a:p>
            <a:r>
              <a:rPr lang="en-US" altLang="en-US" dirty="0" smtClean="0"/>
              <a:t>Based on observations obtained from probability experiments  </a:t>
            </a:r>
          </a:p>
          <a:p>
            <a:r>
              <a:rPr lang="en-US" altLang="en-US" dirty="0" smtClean="0"/>
              <a:t>The </a:t>
            </a:r>
            <a:r>
              <a:rPr lang="en-US" altLang="en-US" dirty="0" smtClean="0">
                <a:solidFill>
                  <a:srgbClr val="D60093"/>
                </a:solidFill>
              </a:rPr>
              <a:t>empirical probability</a:t>
            </a:r>
            <a:r>
              <a:rPr lang="en-US" altLang="en-US" dirty="0" smtClean="0"/>
              <a:t> of an event E is the relative frequency of observed event E (hence, the usage of the term </a:t>
            </a:r>
            <a:r>
              <a:rPr lang="en-US" altLang="en-US" i="1" dirty="0" smtClean="0"/>
              <a:t>empirical</a:t>
            </a:r>
            <a:r>
              <a:rPr lang="en-US" altLang="en-US" dirty="0" smtClean="0"/>
              <a:t>)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03648" y="4797152"/>
            <a:ext cx="6624736" cy="111485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74638"/>
            <a:ext cx="8640960" cy="11430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D60093"/>
                </a:solidFill>
              </a:rPr>
              <a:t>2. Empirical Probability: Example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785225" cy="2016125"/>
          </a:xfrm>
        </p:spPr>
        <p:txBody>
          <a:bodyPr/>
          <a:lstStyle/>
          <a:p>
            <a:r>
              <a:rPr lang="en-US" altLang="en-US" sz="2000" dirty="0" smtClean="0"/>
              <a:t>A pond </a:t>
            </a:r>
            <a:r>
              <a:rPr lang="en-US" altLang="en-US" sz="2000" dirty="0" smtClean="0"/>
              <a:t>contains 3 </a:t>
            </a:r>
            <a:r>
              <a:rPr lang="en-US" altLang="en-US" sz="2000" dirty="0" smtClean="0"/>
              <a:t>types of fish:  bluegills, </a:t>
            </a:r>
            <a:r>
              <a:rPr lang="en-US" altLang="en-US" sz="2000" dirty="0" err="1" smtClean="0"/>
              <a:t>redgills</a:t>
            </a:r>
            <a:r>
              <a:rPr lang="en-US" altLang="en-US" sz="2000" dirty="0" smtClean="0"/>
              <a:t>, and crappies.  </a:t>
            </a:r>
            <a:r>
              <a:rPr lang="en-US" altLang="en-US" sz="2000" dirty="0" smtClean="0"/>
              <a:t>Assume each fish </a:t>
            </a:r>
            <a:r>
              <a:rPr lang="en-US" altLang="en-US" sz="2000" dirty="0" smtClean="0"/>
              <a:t>in the pond is equally likely to be </a:t>
            </a:r>
            <a:r>
              <a:rPr lang="en-US" altLang="en-US" sz="2000" dirty="0" smtClean="0"/>
              <a:t>caught (</a:t>
            </a:r>
            <a:r>
              <a:rPr lang="en-US" altLang="en-US" sz="2000" b="1" dirty="0" smtClean="0"/>
              <a:t>big assumption!</a:t>
            </a:r>
            <a:r>
              <a:rPr lang="en-US" altLang="en-US" sz="2000" dirty="0" smtClean="0"/>
              <a:t>).  </a:t>
            </a:r>
            <a:r>
              <a:rPr lang="en-US" altLang="en-US" sz="2000" dirty="0" smtClean="0"/>
              <a:t>You catch 40 fish and record the type.  Each time, you release the fish back in to the pond.  The following frequency distribution shows your results.  </a:t>
            </a:r>
          </a:p>
        </p:txBody>
      </p:sp>
      <p:graphicFrame>
        <p:nvGraphicFramePr>
          <p:cNvPr id="32801" name="Group 33"/>
          <p:cNvGraphicFramePr>
            <a:graphicFrameLocks noGrp="1"/>
          </p:cNvGraphicFramePr>
          <p:nvPr/>
        </p:nvGraphicFramePr>
        <p:xfrm>
          <a:off x="1511300" y="2924175"/>
          <a:ext cx="6096000" cy="198120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charset="0"/>
                        </a:rPr>
                        <a:t>Fish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charset="0"/>
                        </a:rPr>
                        <a:t># of Times Caught, (f)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charset="0"/>
                        </a:rPr>
                        <a:t>Bluegill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charset="0"/>
                        </a:rPr>
                        <a:t>Redgill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charset="0"/>
                        </a:rPr>
                        <a:t>Crappy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rgbClr val="006699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Goudy Old Style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f = 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528" name="Text Box 34"/>
          <p:cNvSpPr txBox="1">
            <a:spLocks noChangeArrowheads="1"/>
          </p:cNvSpPr>
          <p:nvPr/>
        </p:nvSpPr>
        <p:spPr bwMode="auto">
          <a:xfrm>
            <a:off x="467544" y="5300663"/>
            <a:ext cx="82748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Tahoma" pitchFamily="34" charset="0"/>
              </a:rPr>
              <a:t>If you catch another fish, what is the </a:t>
            </a:r>
            <a:r>
              <a:rPr lang="en-US" altLang="en-US" sz="1800" dirty="0" smtClean="0">
                <a:solidFill>
                  <a:srgbClr val="D60093"/>
                </a:solidFill>
                <a:latin typeface="Tahoma" pitchFamily="34" charset="0"/>
              </a:rPr>
              <a:t>empirical probability</a:t>
            </a:r>
            <a:r>
              <a:rPr lang="en-US" altLang="en-US" sz="1800" dirty="0" smtClean="0">
                <a:latin typeface="Tahoma" pitchFamily="34" charset="0"/>
              </a:rPr>
              <a:t> </a:t>
            </a:r>
            <a:r>
              <a:rPr lang="en-US" altLang="en-US" sz="1800" dirty="0">
                <a:latin typeface="Tahoma" pitchFamily="34" charset="0"/>
              </a:rPr>
              <a:t>that it is a bluegill?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35613" y="5877338"/>
                <a:ext cx="285142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NZ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altLang="en-US" b="0" i="1" smtClean="0">
                              <a:latin typeface="Cambria Math"/>
                            </a:rPr>
                            <m:t>𝐵𝑙𝑢𝑒𝑔𝑖𝑙𝑙</m:t>
                          </m:r>
                        </m:e>
                      </m:d>
                      <m:r>
                        <a:rPr lang="en-NZ" altLang="en-US" b="0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NZ" alt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altLang="en-US" b="0" i="1" smtClean="0">
                              <a:latin typeface="Cambria Math"/>
                              <a:ea typeface="Cambria Math"/>
                            </a:rPr>
                            <m:t>13</m:t>
                          </m:r>
                        </m:num>
                        <m:den>
                          <m:r>
                            <a:rPr lang="en-NZ" altLang="en-US" b="0" i="1" smtClean="0">
                              <a:latin typeface="Cambria Math"/>
                              <a:ea typeface="Cambria Math"/>
                            </a:rPr>
                            <m:t>40</m:t>
                          </m:r>
                        </m:den>
                      </m:f>
                      <m:r>
                        <a:rPr lang="en-NZ" altLang="en-US" b="0" i="1" smtClean="0">
                          <a:latin typeface="Cambria Math"/>
                          <a:ea typeface="Cambria Math"/>
                        </a:rPr>
                        <m:t>=0.325</m:t>
                      </m:r>
                    </m:oMath>
                  </m:oMathPara>
                </a14:m>
                <a:endParaRPr lang="en-US" altLang="en-US" dirty="0" smtClean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13" y="5877338"/>
                <a:ext cx="2851422" cy="6127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rial" charset="0"/>
          </a:defRPr>
        </a:defPPr>
      </a:lstStyle>
    </a:lnDef>
    <a:txDef>
      <a:spPr>
        <a:blipFill rotWithShape="1">
          <a:blip xmlns:r="http://schemas.openxmlformats.org/officeDocument/2006/relationships" r:embed="rId1"/>
          <a:stretch>
            <a:fillRect/>
          </a:stretch>
        </a:blipFill>
      </a:spPr>
      <a:bodyPr/>
      <a:lstStyle>
        <a:defPPr>
          <a:defRPr>
            <a:noFill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11066</TotalTime>
  <Words>2899</Words>
  <Application>Microsoft Office PowerPoint</Application>
  <PresentationFormat>On-screen Show (4:3)</PresentationFormat>
  <Paragraphs>474</Paragraphs>
  <Slides>54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SimSun</vt:lpstr>
      <vt:lpstr>Arial</vt:lpstr>
      <vt:lpstr>Arial Black</vt:lpstr>
      <vt:lpstr>Cambria Math</vt:lpstr>
      <vt:lpstr>Monotype Sorts</vt:lpstr>
      <vt:lpstr>Symbol</vt:lpstr>
      <vt:lpstr>Tahoma</vt:lpstr>
      <vt:lpstr>Times New Roman</vt:lpstr>
      <vt:lpstr>Verdana</vt:lpstr>
      <vt:lpstr>Wingdings</vt:lpstr>
      <vt:lpstr>Default Design</vt:lpstr>
      <vt:lpstr>1_Default Design</vt:lpstr>
      <vt:lpstr>Equation</vt:lpstr>
      <vt:lpstr>Probability &amp; Statistics Fundamentals</vt:lpstr>
      <vt:lpstr>Machine Learning</vt:lpstr>
      <vt:lpstr>Outline</vt:lpstr>
      <vt:lpstr>Probability</vt:lpstr>
      <vt:lpstr>Probability</vt:lpstr>
      <vt:lpstr>Types of probability</vt:lpstr>
      <vt:lpstr>1. Classical probability</vt:lpstr>
      <vt:lpstr>2. Empirical Probability</vt:lpstr>
      <vt:lpstr>2. Empirical Probability: Example</vt:lpstr>
      <vt:lpstr>Law of large numbers</vt:lpstr>
      <vt:lpstr>The law of large numbers: Probability of Male vs Female Births </vt:lpstr>
      <vt:lpstr>PowerPoint Presentation</vt:lpstr>
      <vt:lpstr>Example</vt:lpstr>
      <vt:lpstr>Conditional probability </vt:lpstr>
      <vt:lpstr>Joint probabilities  </vt:lpstr>
      <vt:lpstr>Independent Events: the occurrence of one event does not affect the probability of occurrence of the other</vt:lpstr>
      <vt:lpstr>Dependent Events: the occurrence of one event does affect the probability of occurrence of the other</vt:lpstr>
      <vt:lpstr>PowerPoint Presentation</vt:lpstr>
      <vt:lpstr>PowerPoint Presentation</vt:lpstr>
      <vt:lpstr>Statistics</vt:lpstr>
      <vt:lpstr>Terminology: Populations &amp; Samples</vt:lpstr>
      <vt:lpstr>The importance of using a sample which is representative of the population</vt:lpstr>
      <vt:lpstr>Variables</vt:lpstr>
      <vt:lpstr>Frequency histogram</vt:lpstr>
      <vt:lpstr>PowerPoint Presentation</vt:lpstr>
      <vt:lpstr>PowerPoint Presentation</vt:lpstr>
      <vt:lpstr>PowerPoint Presentation</vt:lpstr>
      <vt:lpstr>Cumulative distribution function</vt:lpstr>
      <vt:lpstr>Distributions: 3 useful features </vt:lpstr>
      <vt:lpstr>Measures of Central Tendency (Location)</vt:lpstr>
      <vt:lpstr>The Mean</vt:lpstr>
      <vt:lpstr>The Median</vt:lpstr>
      <vt:lpstr>Subtle difference between the mean and the median (or how statistics are shamelessly used to manipulate people)</vt:lpstr>
      <vt:lpstr>Measures of Dispersion/variability</vt:lpstr>
      <vt:lpstr>Range</vt:lpstr>
      <vt:lpstr>Sample Variance</vt:lpstr>
      <vt:lpstr>Sample Variance</vt:lpstr>
      <vt:lpstr>Standard Deviation</vt:lpstr>
      <vt:lpstr>Mode of distributions</vt:lpstr>
      <vt:lpstr>Symmetry of distributions</vt:lpstr>
      <vt:lpstr>“Shape” of Distributions</vt:lpstr>
      <vt:lpstr>The Normal/Gaussian Distribution</vt:lpstr>
      <vt:lpstr>Standard Normal distribution</vt:lpstr>
      <vt:lpstr>Central Limit Theorem: CLT (optional)</vt:lpstr>
      <vt:lpstr>Correlation  vs causation</vt:lpstr>
      <vt:lpstr>PowerPoint Presentation</vt:lpstr>
      <vt:lpstr>Correlation</vt:lpstr>
      <vt:lpstr>Correlation does not imply causation</vt:lpstr>
      <vt:lpstr>PowerPoint Presentation</vt:lpstr>
      <vt:lpstr>PowerPoint Presentation</vt:lpstr>
      <vt:lpstr>Causation Is Not Symmetric</vt:lpstr>
      <vt:lpstr>Correlation does not equate causation</vt:lpstr>
      <vt:lpstr>Gold standard to establish causation: Randomized study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Slides</dc:title>
  <dc:creator>Tom O'Hara</dc:creator>
  <cp:lastModifiedBy>David Rozado</cp:lastModifiedBy>
  <cp:revision>469</cp:revision>
  <dcterms:created xsi:type="dcterms:W3CDTF">2004-01-13T11:13:25Z</dcterms:created>
  <dcterms:modified xsi:type="dcterms:W3CDTF">2020-02-27T00:08:05Z</dcterms:modified>
</cp:coreProperties>
</file>